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8229600" cx="14630400"/>
  <p:notesSz cx="8229600" cy="14630400"/>
  <p:embeddedFontLst>
    <p:embeddedFont>
      <p:font typeface="Unbounded"/>
      <p:regular r:id="rId29"/>
      <p:bold r:id="rId30"/>
    </p:embeddedFon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i0hSy5MoKlDyCknU8jn59nthQi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Unbounded-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regular.fntdata"/><Relationship Id="rId30" Type="http://schemas.openxmlformats.org/officeDocument/2006/relationships/font" Target="fonts/Unbounded-bold.fntdata"/><Relationship Id="rId11" Type="http://schemas.openxmlformats.org/officeDocument/2006/relationships/slide" Target="slides/slide7.xml"/><Relationship Id="rId33" Type="http://schemas.openxmlformats.org/officeDocument/2006/relationships/font" Target="fonts/OpenSans-italic.fntdata"/><Relationship Id="rId10" Type="http://schemas.openxmlformats.org/officeDocument/2006/relationships/slide" Target="slides/slide6.xml"/><Relationship Id="rId32" Type="http://schemas.openxmlformats.org/officeDocument/2006/relationships/font" Target="fonts/OpenSans-bold.fntdata"/><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Open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 name="Shape 7"/>
        <p:cNvGrpSpPr/>
        <p:nvPr/>
      </p:nvGrpSpPr>
      <p:grpSpPr>
        <a:xfrm>
          <a:off x="0" y="0"/>
          <a:ext cx="0" cy="0"/>
          <a:chOff x="0" y="0"/>
          <a:chExt cx="0" cy="0"/>
        </a:xfrm>
      </p:grpSpPr>
      <p:sp>
        <p:nvSpPr>
          <p:cNvPr id="8" name="Google Shape;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 name="Google Shape;9;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 name="Google Shape;1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06edf794e5_0_43: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85" name="Google Shape;85;g306edf794e5_0_43: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fb33335481_0_0: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92" name="Google Shape;92;g2fb33335481_0_0: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062f7ca751_0_7: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062f7ca751_0_7: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06edf794e5_0_16: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06edf794e5_0_16: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07cd7ac28f_0_0: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07cd7ac28f_0_0: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07cd7ac28f_0_7: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07cd7ac28f_0_7: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faed788806_0_0: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faed788806_0_0: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06edf794e5_0_33: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06edf794e5_0_33: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f99eac5687_1_4: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f99eac5687_1_4: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f99eac5687_1_11: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f99eac5687_1_11: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 name="Google Shape;22;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 name="Google Shape;23;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f99eac5687_1_19: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f99eac5687_1_19: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f99eac5687_1_26: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f99eac5687_1_26: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031c8fd670_0_3: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031c8fd670_0_3: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f8f7b9b529_0_1: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f8f7b9b529_0_1: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8" name="Google Shape;198;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99" name="Google Shape;199;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g2fd4fe237a8_0_30: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36" name="Google Shape;36;g2fd4fe237a8_0_30: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g306edf794e5_0_0: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43" name="Google Shape;43;g306edf794e5_0_0: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30489a21c28_0_18: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50" name="Google Shape;50;g30489a21c28_0_18: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0489a21c28_0_25: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57" name="Google Shape;57;g30489a21c28_0_25: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06edf794e5_0_7: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64" name="Google Shape;64;g306edf794e5_0_7: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0489a21c28_0_46: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71" name="Google Shape;71;g30489a21c28_0_46: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06edf794e5_0_37: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78" name="Google Shape;78;g306edf794e5_0_37: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docs.google.com/spreadsheets/d/1MA5h5s6Fd_nPs5dL8iESXOl4N1jDu6N9gNesPNIYILQ/edit?gid=1585469743#gid=1585469743" TargetMode="External"/><Relationship Id="rId4" Type="http://schemas.openxmlformats.org/officeDocument/2006/relationships/image" Target="../media/image29.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ocs.google.com/spreadsheets/d/18RYrawbBBuXEH7QbM736BpAD_1q9wzm35iKITuwj2Os/edit?gid=0#gid=0" TargetMode="Externa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docs.google.com/spreadsheets/d/1e6V8WJ_ZD8UTAYiTA3aWXVP4HMgIy-Wm60zm9ueeQQk/edit?gid=660515631#gid=660515631"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jpg"/><Relationship Id="rId4" Type="http://schemas.openxmlformats.org/officeDocument/2006/relationships/image" Target="../media/image1.jpg"/><Relationship Id="rId5"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drive.google.com/file/d/1fM2x8RnPjEMd8qjM3rKDE-FJiSEQcuOs/view" TargetMode="External"/><Relationship Id="rId4" Type="http://schemas.openxmlformats.org/officeDocument/2006/relationships/image" Target="../media/image14.jp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3.jpg"/><Relationship Id="rId5"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 name="Shape 11"/>
        <p:cNvGrpSpPr/>
        <p:nvPr/>
      </p:nvGrpSpPr>
      <p:grpSpPr>
        <a:xfrm>
          <a:off x="0" y="0"/>
          <a:ext cx="0" cy="0"/>
          <a:chOff x="0" y="0"/>
          <a:chExt cx="0" cy="0"/>
        </a:xfrm>
      </p:grpSpPr>
      <p:sp>
        <p:nvSpPr>
          <p:cNvPr id="12" name="Google Shape;12;p1"/>
          <p:cNvSpPr/>
          <p:nvPr/>
        </p:nvSpPr>
        <p:spPr>
          <a:xfrm>
            <a:off x="0" y="0"/>
            <a:ext cx="14630400" cy="8229600"/>
          </a:xfrm>
          <a:prstGeom prst="rect">
            <a:avLst/>
          </a:prstGeom>
          <a:solidFill>
            <a:srgbClr val="D6F5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0" y="-25625"/>
            <a:ext cx="14630400" cy="8229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 name="Google Shape;14;p1"/>
          <p:cNvSpPr/>
          <p:nvPr/>
        </p:nvSpPr>
        <p:spPr>
          <a:xfrm>
            <a:off x="958200" y="1410800"/>
            <a:ext cx="6680400" cy="856500"/>
          </a:xfrm>
          <a:prstGeom prst="rect">
            <a:avLst/>
          </a:prstGeom>
          <a:noFill/>
          <a:ln>
            <a:noFill/>
          </a:ln>
        </p:spPr>
        <p:txBody>
          <a:bodyPr anchorCtr="0" anchor="t" bIns="45700" lIns="91425" spcFirstLastPara="1" rIns="91425" wrap="square" tIns="45700">
            <a:noAutofit/>
          </a:bodyPr>
          <a:lstStyle/>
          <a:p>
            <a:pPr indent="0" lvl="0" marL="0" marR="0" rtl="0" algn="l">
              <a:lnSpc>
                <a:spcPct val="232888"/>
              </a:lnSpc>
              <a:spcBef>
                <a:spcPts val="0"/>
              </a:spcBef>
              <a:spcAft>
                <a:spcPts val="0"/>
              </a:spcAft>
              <a:buClr>
                <a:srgbClr val="333F70"/>
              </a:buClr>
              <a:buSzPts val="3600"/>
              <a:buFont typeface="Unbounded"/>
              <a:buNone/>
            </a:pPr>
            <a:r>
              <a:rPr b="1" lang="en-US" sz="3600">
                <a:solidFill>
                  <a:srgbClr val="333F70"/>
                </a:solidFill>
                <a:latin typeface="Unbounded"/>
                <a:ea typeface="Unbounded"/>
                <a:cs typeface="Unbounded"/>
                <a:sym typeface="Unbounded"/>
              </a:rPr>
              <a:t>SEMANA 40, 2024</a:t>
            </a:r>
            <a:endParaRPr/>
          </a:p>
        </p:txBody>
      </p:sp>
      <p:sp>
        <p:nvSpPr>
          <p:cNvPr id="15" name="Google Shape;15;p1"/>
          <p:cNvSpPr/>
          <p:nvPr/>
        </p:nvSpPr>
        <p:spPr>
          <a:xfrm>
            <a:off x="864037" y="3687366"/>
            <a:ext cx="7415927" cy="1580198"/>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chemeClr val="dk1"/>
              </a:buClr>
              <a:buSzPts val="1944"/>
              <a:buFont typeface="Calibri"/>
              <a:buNone/>
            </a:pPr>
            <a:r>
              <a:t/>
            </a:r>
            <a:endParaRPr sz="1944">
              <a:solidFill>
                <a:schemeClr val="dk1"/>
              </a:solidFill>
              <a:latin typeface="Calibri"/>
              <a:ea typeface="Calibri"/>
              <a:cs typeface="Calibri"/>
              <a:sym typeface="Calibri"/>
            </a:endParaRPr>
          </a:p>
        </p:txBody>
      </p:sp>
      <p:sp>
        <p:nvSpPr>
          <p:cNvPr id="16" name="Google Shape;16;p1"/>
          <p:cNvSpPr/>
          <p:nvPr/>
        </p:nvSpPr>
        <p:spPr>
          <a:xfrm>
            <a:off x="864037" y="5563672"/>
            <a:ext cx="394930" cy="394930"/>
          </a:xfrm>
          <a:prstGeom prst="roundRect">
            <a:avLst>
              <a:gd fmla="val 23151155"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818642" y="5176642"/>
            <a:ext cx="4622364" cy="2257000"/>
          </a:xfrm>
          <a:prstGeom prst="rect">
            <a:avLst/>
          </a:prstGeom>
          <a:noFill/>
          <a:ln>
            <a:noFill/>
          </a:ln>
        </p:spPr>
        <p:txBody>
          <a:bodyPr anchorCtr="0" anchor="t" bIns="45700" lIns="91425" spcFirstLastPara="1" rIns="91425" wrap="square" tIns="45700">
            <a:noAutofit/>
          </a:bodyPr>
          <a:lstStyle/>
          <a:p>
            <a:pPr indent="0" lvl="0" marL="0" marR="0" rtl="0" algn="l">
              <a:lnSpc>
                <a:spcPct val="212625"/>
              </a:lnSpc>
              <a:spcBef>
                <a:spcPts val="0"/>
              </a:spcBef>
              <a:spcAft>
                <a:spcPts val="0"/>
              </a:spcAft>
              <a:buClr>
                <a:srgbClr val="333F70"/>
              </a:buClr>
              <a:buSzPts val="1600"/>
              <a:buFont typeface="Open Sans"/>
              <a:buNone/>
            </a:pPr>
            <a:r>
              <a:rPr b="1" lang="en-US" sz="1600">
                <a:solidFill>
                  <a:srgbClr val="333F70"/>
                </a:solidFill>
                <a:latin typeface="Open Sans"/>
                <a:ea typeface="Open Sans"/>
                <a:cs typeface="Open Sans"/>
                <a:sym typeface="Open Sans"/>
              </a:rPr>
              <a:t>JESUS MONZON PEREZ</a:t>
            </a:r>
            <a:endParaRPr/>
          </a:p>
          <a:p>
            <a:pPr indent="0" lvl="0" marL="0" marR="0" rtl="0" algn="l">
              <a:lnSpc>
                <a:spcPct val="212625"/>
              </a:lnSpc>
              <a:spcBef>
                <a:spcPts val="0"/>
              </a:spcBef>
              <a:spcAft>
                <a:spcPts val="0"/>
              </a:spcAft>
              <a:buClr>
                <a:srgbClr val="333F70"/>
              </a:buClr>
              <a:buSzPts val="1600"/>
              <a:buFont typeface="Open Sans"/>
              <a:buNone/>
            </a:pPr>
            <a:r>
              <a:rPr b="1" lang="en-US" sz="1600">
                <a:solidFill>
                  <a:srgbClr val="333F70"/>
                </a:solidFill>
                <a:latin typeface="Open Sans"/>
                <a:ea typeface="Open Sans"/>
                <a:cs typeface="Open Sans"/>
                <a:sym typeface="Open Sans"/>
              </a:rPr>
              <a:t>LUIS MANUEL HERNANDEZ GRIJALVA</a:t>
            </a:r>
            <a:endParaRPr/>
          </a:p>
          <a:p>
            <a:pPr indent="0" lvl="0" marL="0" marR="0" rtl="0" algn="l">
              <a:lnSpc>
                <a:spcPct val="212625"/>
              </a:lnSpc>
              <a:spcBef>
                <a:spcPts val="0"/>
              </a:spcBef>
              <a:spcAft>
                <a:spcPts val="0"/>
              </a:spcAft>
              <a:buClr>
                <a:srgbClr val="333F70"/>
              </a:buClr>
              <a:buSzPts val="1600"/>
              <a:buFont typeface="Open Sans"/>
              <a:buNone/>
            </a:pPr>
            <a:r>
              <a:rPr b="1" lang="en-US" sz="1600">
                <a:solidFill>
                  <a:srgbClr val="333F70"/>
                </a:solidFill>
                <a:latin typeface="Open Sans"/>
                <a:ea typeface="Open Sans"/>
                <a:cs typeface="Open Sans"/>
                <a:sym typeface="Open Sans"/>
              </a:rPr>
              <a:t>JAHIR IGNACIO VELAZQUEZ LAIJA</a:t>
            </a:r>
            <a:endParaRPr/>
          </a:p>
          <a:p>
            <a:pPr indent="0" lvl="0" marL="0" marR="0" rtl="0" algn="l">
              <a:lnSpc>
                <a:spcPct val="212625"/>
              </a:lnSpc>
              <a:spcBef>
                <a:spcPts val="0"/>
              </a:spcBef>
              <a:spcAft>
                <a:spcPts val="0"/>
              </a:spcAft>
              <a:buClr>
                <a:srgbClr val="333F70"/>
              </a:buClr>
              <a:buSzPts val="1600"/>
              <a:buFont typeface="Open Sans"/>
              <a:buNone/>
            </a:pPr>
            <a:r>
              <a:rPr b="1" lang="en-US" sz="1600">
                <a:solidFill>
                  <a:srgbClr val="333F70"/>
                </a:solidFill>
                <a:latin typeface="Open Sans"/>
                <a:ea typeface="Open Sans"/>
                <a:cs typeface="Open Sans"/>
                <a:sym typeface="Open Sans"/>
              </a:rPr>
              <a:t>CARLOS FERNANDO GIL BRICEÑO</a:t>
            </a:r>
            <a:endParaRPr/>
          </a:p>
          <a:p>
            <a:pPr indent="0" lvl="0" marL="0" marR="0" rtl="0" algn="l">
              <a:lnSpc>
                <a:spcPct val="212625"/>
              </a:lnSpc>
              <a:spcBef>
                <a:spcPts val="0"/>
              </a:spcBef>
              <a:spcAft>
                <a:spcPts val="0"/>
              </a:spcAft>
              <a:buClr>
                <a:srgbClr val="333F70"/>
              </a:buClr>
              <a:buSzPts val="1600"/>
              <a:buFont typeface="Open Sans"/>
              <a:buNone/>
            </a:pPr>
            <a:r>
              <a:rPr b="1" lang="en-US" sz="1600">
                <a:solidFill>
                  <a:srgbClr val="333F70"/>
                </a:solidFill>
                <a:latin typeface="Open Sans"/>
                <a:ea typeface="Open Sans"/>
                <a:cs typeface="Open Sans"/>
                <a:sym typeface="Open Sans"/>
              </a:rPr>
              <a:t>JORGE ENRIQUE HERNANDEZ CORONADO</a:t>
            </a:r>
            <a:endParaRPr sz="1600">
              <a:solidFill>
                <a:schemeClr val="dk1"/>
              </a:solidFill>
              <a:latin typeface="Calibri"/>
              <a:ea typeface="Calibri"/>
              <a:cs typeface="Calibri"/>
              <a:sym typeface="Calibri"/>
            </a:endParaRPr>
          </a:p>
        </p:txBody>
      </p:sp>
      <p:sp>
        <p:nvSpPr>
          <p:cNvPr id="18" name="Google Shape;18;p1"/>
          <p:cNvSpPr txBox="1"/>
          <p:nvPr/>
        </p:nvSpPr>
        <p:spPr>
          <a:xfrm>
            <a:off x="1778599" y="2093275"/>
            <a:ext cx="57069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8DA9DB"/>
                </a:solidFill>
                <a:latin typeface="Unbounded"/>
                <a:ea typeface="Unbounded"/>
                <a:cs typeface="Unbounded"/>
                <a:sym typeface="Unbounded"/>
              </a:rPr>
              <a:t>(</a:t>
            </a:r>
            <a:r>
              <a:rPr b="1" lang="en-US">
                <a:solidFill>
                  <a:srgbClr val="8DA9DB"/>
                </a:solidFill>
                <a:latin typeface="Unbounded"/>
                <a:ea typeface="Unbounded"/>
                <a:cs typeface="Unbounded"/>
                <a:sym typeface="Unbounded"/>
              </a:rPr>
              <a:t>30  SEPTIEMBRE</a:t>
            </a:r>
            <a:r>
              <a:rPr b="1" lang="en-US" sz="1400">
                <a:solidFill>
                  <a:srgbClr val="8DA9DB"/>
                </a:solidFill>
                <a:latin typeface="Unbounded"/>
                <a:ea typeface="Unbounded"/>
                <a:cs typeface="Unbounded"/>
                <a:sym typeface="Unbounded"/>
              </a:rPr>
              <a:t> Al  </a:t>
            </a:r>
            <a:r>
              <a:rPr b="1" lang="en-US">
                <a:solidFill>
                  <a:srgbClr val="8DA9DB"/>
                </a:solidFill>
                <a:latin typeface="Unbounded"/>
                <a:ea typeface="Unbounded"/>
                <a:cs typeface="Unbounded"/>
                <a:sym typeface="Unbounded"/>
              </a:rPr>
              <a:t>05 DE OCTUBRE</a:t>
            </a:r>
            <a:r>
              <a:rPr b="1" lang="en-US" sz="1400">
                <a:solidFill>
                  <a:srgbClr val="8DA9DB"/>
                </a:solidFill>
                <a:latin typeface="Unbounded"/>
                <a:ea typeface="Unbounded"/>
                <a:cs typeface="Unbounded"/>
                <a:sym typeface="Unbounded"/>
              </a:rPr>
              <a:t>) </a:t>
            </a:r>
            <a:endParaRPr sz="1400">
              <a:solidFill>
                <a:srgbClr val="8DA9DB"/>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 name="Google Shape;19;p1"/>
          <p:cNvSpPr/>
          <p:nvPr/>
        </p:nvSpPr>
        <p:spPr>
          <a:xfrm>
            <a:off x="335650" y="582725"/>
            <a:ext cx="8718900" cy="1064700"/>
          </a:xfrm>
          <a:prstGeom prst="rect">
            <a:avLst/>
          </a:prstGeom>
          <a:noFill/>
          <a:ln>
            <a:noFill/>
          </a:ln>
        </p:spPr>
        <p:txBody>
          <a:bodyPr anchorCtr="0" anchor="t" bIns="45700" lIns="91425" spcFirstLastPara="1" rIns="91425" wrap="square" tIns="45700">
            <a:noAutofit/>
          </a:bodyPr>
          <a:lstStyle/>
          <a:p>
            <a:pPr indent="0" lvl="0" marL="0" marR="0" rtl="0" algn="l">
              <a:lnSpc>
                <a:spcPct val="116444"/>
              </a:lnSpc>
              <a:spcBef>
                <a:spcPts val="0"/>
              </a:spcBef>
              <a:spcAft>
                <a:spcPts val="0"/>
              </a:spcAft>
              <a:buClr>
                <a:srgbClr val="333F70"/>
              </a:buClr>
              <a:buSzPts val="7200"/>
              <a:buFont typeface="Unbounded"/>
              <a:buNone/>
            </a:pPr>
            <a:r>
              <a:rPr b="1" lang="en-US" sz="5100">
                <a:solidFill>
                  <a:srgbClr val="333F70"/>
                </a:solidFill>
                <a:latin typeface="Unbounded"/>
                <a:ea typeface="Unbounded"/>
                <a:cs typeface="Unbounded"/>
                <a:sym typeface="Unbounded"/>
              </a:rPr>
              <a:t>REPORTE SISTEMAS</a:t>
            </a:r>
            <a:endParaRPr sz="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306edf794e5_0_43"/>
          <p:cNvSpPr txBox="1"/>
          <p:nvPr/>
        </p:nvSpPr>
        <p:spPr>
          <a:xfrm>
            <a:off x="542850" y="476725"/>
            <a:ext cx="7498800" cy="11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000">
                <a:solidFill>
                  <a:schemeClr val="dk1"/>
                </a:solidFill>
              </a:rPr>
              <a:t>Solución bascula carniceria</a:t>
            </a:r>
            <a:endParaRPr b="1" sz="4000"/>
          </a:p>
        </p:txBody>
      </p:sp>
      <p:sp>
        <p:nvSpPr>
          <p:cNvPr id="88" name="Google Shape;88;g306edf794e5_0_43"/>
          <p:cNvSpPr txBox="1"/>
          <p:nvPr/>
        </p:nvSpPr>
        <p:spPr>
          <a:xfrm>
            <a:off x="699425" y="2216600"/>
            <a:ext cx="7342200" cy="48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a:t>Se recibió un reporte de la sucursal CTM </a:t>
            </a:r>
            <a:r>
              <a:rPr lang="en-US" sz="2700">
                <a:solidFill>
                  <a:schemeClr val="dk1"/>
                </a:solidFill>
              </a:rPr>
              <a:t>sobre un problema de </a:t>
            </a:r>
            <a:r>
              <a:rPr lang="en-US" sz="2700">
                <a:solidFill>
                  <a:schemeClr val="dk1"/>
                </a:solidFill>
              </a:rPr>
              <a:t>báscula</a:t>
            </a:r>
            <a:r>
              <a:rPr lang="en-US" sz="2700">
                <a:solidFill>
                  <a:schemeClr val="dk1"/>
                </a:solidFill>
              </a:rPr>
              <a:t> estaba descalibrado el cabezal y las </a:t>
            </a:r>
            <a:r>
              <a:rPr lang="en-US" sz="2700">
                <a:solidFill>
                  <a:schemeClr val="dk1"/>
                </a:solidFill>
              </a:rPr>
              <a:t>etiquetas</a:t>
            </a:r>
            <a:r>
              <a:rPr lang="en-US" sz="2700">
                <a:solidFill>
                  <a:schemeClr val="dk1"/>
                </a:solidFill>
              </a:rPr>
              <a:t> </a:t>
            </a:r>
            <a:r>
              <a:rPr lang="en-US" sz="2700">
                <a:solidFill>
                  <a:schemeClr val="dk1"/>
                </a:solidFill>
              </a:rPr>
              <a:t>salían</a:t>
            </a:r>
            <a:r>
              <a:rPr lang="en-US" sz="2700">
                <a:solidFill>
                  <a:schemeClr val="dk1"/>
                </a:solidFill>
              </a:rPr>
              <a:t> en blanco. Se soluciona problema calibrando el cabezal.</a:t>
            </a:r>
            <a:endParaRPr sz="2700">
              <a:solidFill>
                <a:schemeClr val="dk1"/>
              </a:solidFill>
            </a:endParaRPr>
          </a:p>
        </p:txBody>
      </p:sp>
      <p:pic>
        <p:nvPicPr>
          <p:cNvPr id="89" name="Google Shape;89;g306edf794e5_0_43"/>
          <p:cNvPicPr preferRelativeResize="0"/>
          <p:nvPr/>
        </p:nvPicPr>
        <p:blipFill>
          <a:blip r:embed="rId3">
            <a:alphaModFix/>
          </a:blip>
          <a:stretch>
            <a:fillRect/>
          </a:stretch>
        </p:blipFill>
        <p:spPr>
          <a:xfrm>
            <a:off x="11050875" y="639525"/>
            <a:ext cx="3579524" cy="695054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2fb33335481_0_0"/>
          <p:cNvSpPr txBox="1"/>
          <p:nvPr/>
        </p:nvSpPr>
        <p:spPr>
          <a:xfrm>
            <a:off x="0" y="164100"/>
            <a:ext cx="14630400" cy="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500">
                <a:solidFill>
                  <a:srgbClr val="333F70"/>
                </a:solidFill>
                <a:latin typeface="Unbounded"/>
                <a:ea typeface="Unbounded"/>
                <a:cs typeface="Unbounded"/>
                <a:sym typeface="Unbounded"/>
              </a:rPr>
              <a:t>Bitacora </a:t>
            </a:r>
            <a:endParaRPr b="1" sz="4500">
              <a:solidFill>
                <a:srgbClr val="333F70"/>
              </a:solidFill>
              <a:latin typeface="Unbounded"/>
              <a:ea typeface="Unbounded"/>
              <a:cs typeface="Unbounded"/>
              <a:sym typeface="Unbounded"/>
            </a:endParaRPr>
          </a:p>
          <a:p>
            <a:pPr indent="0" lvl="0" marL="0" rtl="0" algn="ctr">
              <a:lnSpc>
                <a:spcPct val="125000"/>
              </a:lnSpc>
              <a:spcBef>
                <a:spcPts val="0"/>
              </a:spcBef>
              <a:spcAft>
                <a:spcPts val="0"/>
              </a:spcAft>
              <a:buClr>
                <a:srgbClr val="333F70"/>
              </a:buClr>
              <a:buSzPts val="4860"/>
              <a:buFont typeface="Unbounded"/>
              <a:buNone/>
            </a:pPr>
            <a:r>
              <a:t/>
            </a:r>
            <a:endParaRPr b="1" sz="3900">
              <a:solidFill>
                <a:srgbClr val="333F70"/>
              </a:solidFill>
              <a:latin typeface="Unbounded"/>
              <a:ea typeface="Unbounded"/>
              <a:cs typeface="Unbounded"/>
              <a:sym typeface="Unbounded"/>
            </a:endParaRPr>
          </a:p>
        </p:txBody>
      </p:sp>
      <p:sp>
        <p:nvSpPr>
          <p:cNvPr id="95" name="Google Shape;95;g2fb33335481_0_0"/>
          <p:cNvSpPr txBox="1"/>
          <p:nvPr/>
        </p:nvSpPr>
        <p:spPr>
          <a:xfrm>
            <a:off x="1124250" y="6583025"/>
            <a:ext cx="12381900" cy="15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800">
                <a:solidFill>
                  <a:schemeClr val="dk1"/>
                </a:solidFill>
              </a:rPr>
              <a:t>Se da seguimiento a las </a:t>
            </a:r>
            <a:r>
              <a:rPr b="1" lang="en-US" sz="1800">
                <a:solidFill>
                  <a:schemeClr val="dk1"/>
                </a:solidFill>
              </a:rPr>
              <a:t>bitácoras</a:t>
            </a:r>
            <a:r>
              <a:rPr b="1" lang="en-US" sz="1800">
                <a:solidFill>
                  <a:schemeClr val="dk1"/>
                </a:solidFill>
              </a:rPr>
              <a:t> de impresoras</a:t>
            </a:r>
            <a:r>
              <a:rPr b="1" lang="en-US" sz="1800">
                <a:solidFill>
                  <a:schemeClr val="dk1"/>
                </a:solidFill>
              </a:rPr>
              <a:t>,</a:t>
            </a:r>
            <a:r>
              <a:rPr b="1" lang="en-US" sz="1800">
                <a:solidFill>
                  <a:schemeClr val="dk1"/>
                </a:solidFill>
              </a:rPr>
              <a:t>  En el enlace de abajo puede acceder al documento, donde encontrará la información disponible hasta el momento.</a:t>
            </a:r>
            <a:endParaRPr b="1" sz="1800">
              <a:solidFill>
                <a:schemeClr val="dk1"/>
              </a:solidFill>
            </a:endParaRPr>
          </a:p>
          <a:p>
            <a:pPr indent="0" lvl="0" marL="0" rtl="0" algn="l">
              <a:spcBef>
                <a:spcPts val="0"/>
              </a:spcBef>
              <a:spcAft>
                <a:spcPts val="0"/>
              </a:spcAft>
              <a:buNone/>
            </a:pPr>
            <a:r>
              <a:t/>
            </a:r>
            <a:endParaRPr b="1" sz="1600">
              <a:solidFill>
                <a:srgbClr val="434343"/>
              </a:solidFill>
            </a:endParaRPr>
          </a:p>
          <a:p>
            <a:pPr indent="0" lvl="0" marL="0" rtl="0" algn="l">
              <a:spcBef>
                <a:spcPts val="0"/>
              </a:spcBef>
              <a:spcAft>
                <a:spcPts val="0"/>
              </a:spcAft>
              <a:buNone/>
            </a:pPr>
            <a:r>
              <a:rPr b="1" lang="en-US" sz="1600" u="sng">
                <a:solidFill>
                  <a:schemeClr val="hlink"/>
                </a:solidFill>
                <a:hlinkClick r:id="rId3"/>
              </a:rPr>
              <a:t>https://docs.google.com/spreadsheets/d/1MA5h5s6Fd_nPs5dL8iESXOl4N1jDu6N9gNesPNIYILQ/edit?gid=1585469743#gid=1585469743</a:t>
            </a:r>
            <a:endParaRPr b="1" sz="1600">
              <a:solidFill>
                <a:srgbClr val="434343"/>
              </a:solidFill>
            </a:endParaRPr>
          </a:p>
          <a:p>
            <a:pPr indent="0" lvl="0" marL="0" rtl="0" algn="l">
              <a:spcBef>
                <a:spcPts val="0"/>
              </a:spcBef>
              <a:spcAft>
                <a:spcPts val="0"/>
              </a:spcAft>
              <a:buNone/>
            </a:pPr>
            <a:r>
              <a:t/>
            </a:r>
            <a:endParaRPr b="1" sz="1600">
              <a:solidFill>
                <a:srgbClr val="434343"/>
              </a:solidFill>
            </a:endParaRPr>
          </a:p>
          <a:p>
            <a:pPr indent="0" lvl="0" marL="0" rtl="0" algn="l">
              <a:spcBef>
                <a:spcPts val="0"/>
              </a:spcBef>
              <a:spcAft>
                <a:spcPts val="0"/>
              </a:spcAft>
              <a:buNone/>
            </a:pPr>
            <a:r>
              <a:t/>
            </a:r>
            <a:endParaRPr b="1" sz="1600">
              <a:solidFill>
                <a:srgbClr val="434343"/>
              </a:solidFill>
            </a:endParaRPr>
          </a:p>
          <a:p>
            <a:pPr indent="0" lvl="0" marL="0" rtl="0" algn="l">
              <a:spcBef>
                <a:spcPts val="0"/>
              </a:spcBef>
              <a:spcAft>
                <a:spcPts val="0"/>
              </a:spcAft>
              <a:buNone/>
            </a:pPr>
            <a:r>
              <a:t/>
            </a:r>
            <a:endParaRPr b="1" sz="1600">
              <a:solidFill>
                <a:srgbClr val="434343"/>
              </a:solidFill>
            </a:endParaRPr>
          </a:p>
          <a:p>
            <a:pPr indent="0" lvl="0" marL="0" rtl="0" algn="l">
              <a:spcBef>
                <a:spcPts val="0"/>
              </a:spcBef>
              <a:spcAft>
                <a:spcPts val="0"/>
              </a:spcAft>
              <a:buNone/>
            </a:pPr>
            <a:r>
              <a:t/>
            </a:r>
            <a:endParaRPr b="1">
              <a:solidFill>
                <a:srgbClr val="434343"/>
              </a:solidFill>
            </a:endParaRPr>
          </a:p>
        </p:txBody>
      </p:sp>
      <p:pic>
        <p:nvPicPr>
          <p:cNvPr id="96" name="Google Shape;96;g2fb33335481_0_0"/>
          <p:cNvPicPr preferRelativeResize="0"/>
          <p:nvPr/>
        </p:nvPicPr>
        <p:blipFill>
          <a:blip r:embed="rId4">
            <a:alphaModFix/>
          </a:blip>
          <a:stretch>
            <a:fillRect/>
          </a:stretch>
        </p:blipFill>
        <p:spPr>
          <a:xfrm>
            <a:off x="706288" y="2822800"/>
            <a:ext cx="6725976" cy="2056350"/>
          </a:xfrm>
          <a:prstGeom prst="rect">
            <a:avLst/>
          </a:prstGeom>
          <a:noFill/>
          <a:ln>
            <a:noFill/>
          </a:ln>
        </p:spPr>
      </p:pic>
      <p:pic>
        <p:nvPicPr>
          <p:cNvPr id="97" name="Google Shape;97;g2fb33335481_0_0"/>
          <p:cNvPicPr preferRelativeResize="0"/>
          <p:nvPr/>
        </p:nvPicPr>
        <p:blipFill>
          <a:blip r:embed="rId5">
            <a:alphaModFix/>
          </a:blip>
          <a:stretch>
            <a:fillRect/>
          </a:stretch>
        </p:blipFill>
        <p:spPr>
          <a:xfrm>
            <a:off x="7971375" y="2822800"/>
            <a:ext cx="5973801" cy="3649476"/>
          </a:xfrm>
          <a:prstGeom prst="rect">
            <a:avLst/>
          </a:prstGeom>
          <a:noFill/>
          <a:ln>
            <a:noFill/>
          </a:ln>
        </p:spPr>
      </p:pic>
      <p:sp>
        <p:nvSpPr>
          <p:cNvPr id="98" name="Google Shape;98;g2fb33335481_0_0"/>
          <p:cNvSpPr txBox="1"/>
          <p:nvPr/>
        </p:nvSpPr>
        <p:spPr>
          <a:xfrm>
            <a:off x="8929375" y="1280450"/>
            <a:ext cx="4521300" cy="1431600"/>
          </a:xfrm>
          <a:prstGeom prst="rect">
            <a:avLst/>
          </a:prstGeom>
          <a:noFill/>
          <a:ln>
            <a:noFill/>
          </a:ln>
        </p:spPr>
        <p:txBody>
          <a:bodyPr anchorCtr="0" anchor="t" bIns="91425" lIns="91425" spcFirstLastPara="1" rIns="91425" wrap="square" tIns="91425">
            <a:spAutoFit/>
          </a:bodyPr>
          <a:lstStyle/>
          <a:p>
            <a:pPr indent="0" lvl="0" marL="0" rtl="0" algn="ctr">
              <a:lnSpc>
                <a:spcPct val="125000"/>
              </a:lnSpc>
              <a:spcBef>
                <a:spcPts val="0"/>
              </a:spcBef>
              <a:spcAft>
                <a:spcPts val="0"/>
              </a:spcAft>
              <a:buNone/>
            </a:pPr>
            <a:r>
              <a:rPr b="1" lang="en-US" sz="3600" u="sng">
                <a:solidFill>
                  <a:srgbClr val="3D85C6"/>
                </a:solidFill>
                <a:latin typeface="Unbounded"/>
                <a:ea typeface="Unbounded"/>
                <a:cs typeface="Unbounded"/>
                <a:sym typeface="Unbounded"/>
              </a:rPr>
              <a:t>Limpieza de </a:t>
            </a:r>
            <a:endParaRPr b="1" sz="3600" u="sng">
              <a:solidFill>
                <a:srgbClr val="3D85C6"/>
              </a:solidFill>
              <a:latin typeface="Unbounded"/>
              <a:ea typeface="Unbounded"/>
              <a:cs typeface="Unbounded"/>
              <a:sym typeface="Unbounded"/>
            </a:endParaRPr>
          </a:p>
          <a:p>
            <a:pPr indent="0" lvl="0" marL="0" rtl="0" algn="ctr">
              <a:lnSpc>
                <a:spcPct val="125000"/>
              </a:lnSpc>
              <a:spcBef>
                <a:spcPts val="0"/>
              </a:spcBef>
              <a:spcAft>
                <a:spcPts val="0"/>
              </a:spcAft>
              <a:buNone/>
            </a:pPr>
            <a:r>
              <a:rPr b="1" lang="en-US" sz="3600" u="sng">
                <a:solidFill>
                  <a:srgbClr val="3D85C6"/>
                </a:solidFill>
                <a:latin typeface="Unbounded"/>
                <a:ea typeface="Unbounded"/>
                <a:cs typeface="Unbounded"/>
                <a:sym typeface="Unbounded"/>
              </a:rPr>
              <a:t>impresoras</a:t>
            </a:r>
            <a:endParaRPr/>
          </a:p>
        </p:txBody>
      </p:sp>
      <p:sp>
        <p:nvSpPr>
          <p:cNvPr id="99" name="Google Shape;99;g2fb33335481_0_0"/>
          <p:cNvSpPr txBox="1"/>
          <p:nvPr/>
        </p:nvSpPr>
        <p:spPr>
          <a:xfrm>
            <a:off x="1357875" y="1280450"/>
            <a:ext cx="5422800" cy="1431600"/>
          </a:xfrm>
          <a:prstGeom prst="rect">
            <a:avLst/>
          </a:prstGeom>
          <a:noFill/>
          <a:ln>
            <a:noFill/>
          </a:ln>
        </p:spPr>
        <p:txBody>
          <a:bodyPr anchorCtr="0" anchor="t" bIns="91425" lIns="91425" spcFirstLastPara="1" rIns="91425" wrap="square" tIns="91425">
            <a:spAutoFit/>
          </a:bodyPr>
          <a:lstStyle/>
          <a:p>
            <a:pPr indent="0" lvl="0" marL="0" rtl="0" algn="ctr">
              <a:lnSpc>
                <a:spcPct val="125000"/>
              </a:lnSpc>
              <a:spcBef>
                <a:spcPts val="0"/>
              </a:spcBef>
              <a:spcAft>
                <a:spcPts val="0"/>
              </a:spcAft>
              <a:buNone/>
            </a:pPr>
            <a:r>
              <a:rPr b="1" lang="en-US" sz="3600" u="sng">
                <a:solidFill>
                  <a:srgbClr val="3D85C6"/>
                </a:solidFill>
                <a:latin typeface="Unbounded"/>
                <a:ea typeface="Unbounded"/>
                <a:cs typeface="Unbounded"/>
                <a:sym typeface="Unbounded"/>
              </a:rPr>
              <a:t>Consumibles de impresoras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3062f7ca751_0_7"/>
          <p:cNvSpPr txBox="1"/>
          <p:nvPr/>
        </p:nvSpPr>
        <p:spPr>
          <a:xfrm>
            <a:off x="0" y="164100"/>
            <a:ext cx="14630400" cy="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500">
                <a:solidFill>
                  <a:srgbClr val="333F70"/>
                </a:solidFill>
                <a:latin typeface="Unbounded"/>
                <a:ea typeface="Unbounded"/>
                <a:cs typeface="Unbounded"/>
                <a:sym typeface="Unbounded"/>
              </a:rPr>
              <a:t>Bitacora </a:t>
            </a:r>
            <a:endParaRPr b="1" sz="4500">
              <a:solidFill>
                <a:srgbClr val="333F70"/>
              </a:solidFill>
              <a:latin typeface="Unbounded"/>
              <a:ea typeface="Unbounded"/>
              <a:cs typeface="Unbounded"/>
              <a:sym typeface="Unbounded"/>
            </a:endParaRPr>
          </a:p>
          <a:p>
            <a:pPr indent="0" lvl="0" marL="0" rtl="0" algn="ctr">
              <a:lnSpc>
                <a:spcPct val="125000"/>
              </a:lnSpc>
              <a:spcBef>
                <a:spcPts val="0"/>
              </a:spcBef>
              <a:spcAft>
                <a:spcPts val="0"/>
              </a:spcAft>
              <a:buClr>
                <a:srgbClr val="333F70"/>
              </a:buClr>
              <a:buSzPts val="4860"/>
              <a:buFont typeface="Unbounded"/>
              <a:buNone/>
            </a:pPr>
            <a:r>
              <a:t/>
            </a:r>
            <a:endParaRPr b="1" sz="3900">
              <a:solidFill>
                <a:srgbClr val="333F70"/>
              </a:solidFill>
              <a:latin typeface="Unbounded"/>
              <a:ea typeface="Unbounded"/>
              <a:cs typeface="Unbounded"/>
              <a:sym typeface="Unbounded"/>
            </a:endParaRPr>
          </a:p>
        </p:txBody>
      </p:sp>
      <p:sp>
        <p:nvSpPr>
          <p:cNvPr id="105" name="Google Shape;105;g3062f7ca751_0_7"/>
          <p:cNvSpPr txBox="1"/>
          <p:nvPr/>
        </p:nvSpPr>
        <p:spPr>
          <a:xfrm>
            <a:off x="1124250" y="6583025"/>
            <a:ext cx="12381900" cy="15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800">
                <a:solidFill>
                  <a:schemeClr val="dk1"/>
                </a:solidFill>
              </a:rPr>
              <a:t>Se creó una bitácora de periféricos, </a:t>
            </a:r>
            <a:r>
              <a:rPr b="1" lang="en-US" sz="1800">
                <a:solidFill>
                  <a:schemeClr val="dk1"/>
                </a:solidFill>
              </a:rPr>
              <a:t>En el enlace de abajo puede acceder al documento, donde encontrará la información disponible hasta el momento.</a:t>
            </a:r>
            <a:endParaRPr b="1" sz="1800">
              <a:solidFill>
                <a:schemeClr val="dk1"/>
              </a:solidFill>
            </a:endParaRPr>
          </a:p>
          <a:p>
            <a:pPr indent="0" lvl="0" marL="0" rtl="0" algn="l">
              <a:spcBef>
                <a:spcPts val="0"/>
              </a:spcBef>
              <a:spcAft>
                <a:spcPts val="0"/>
              </a:spcAft>
              <a:buNone/>
            </a:pPr>
            <a:r>
              <a:t/>
            </a:r>
            <a:endParaRPr b="1" sz="1600">
              <a:solidFill>
                <a:srgbClr val="434343"/>
              </a:solidFill>
            </a:endParaRPr>
          </a:p>
          <a:p>
            <a:pPr indent="0" lvl="0" marL="0" rtl="0" algn="l">
              <a:spcBef>
                <a:spcPts val="0"/>
              </a:spcBef>
              <a:spcAft>
                <a:spcPts val="0"/>
              </a:spcAft>
              <a:buNone/>
            </a:pPr>
            <a:r>
              <a:rPr b="1" lang="en-US" sz="1600" u="sng">
                <a:solidFill>
                  <a:schemeClr val="hlink"/>
                </a:solidFill>
                <a:hlinkClick r:id="rId3"/>
              </a:rPr>
              <a:t>https://docs.google.com/spreadsheets/d/18RYrawbBBuXEH7QbM736BpAD_1q9wzm35iKITuwj2Os/edit?gid=0#gid=0</a:t>
            </a:r>
            <a:endParaRPr b="1" sz="1600">
              <a:solidFill>
                <a:srgbClr val="434343"/>
              </a:solidFill>
            </a:endParaRPr>
          </a:p>
          <a:p>
            <a:pPr indent="0" lvl="0" marL="0" rtl="0" algn="l">
              <a:spcBef>
                <a:spcPts val="0"/>
              </a:spcBef>
              <a:spcAft>
                <a:spcPts val="0"/>
              </a:spcAft>
              <a:buClr>
                <a:schemeClr val="dk1"/>
              </a:buClr>
              <a:buSzPts val="1100"/>
              <a:buFont typeface="Arial"/>
              <a:buNone/>
            </a:pPr>
            <a:r>
              <a:t/>
            </a:r>
            <a:endParaRPr b="1" sz="1600">
              <a:solidFill>
                <a:srgbClr val="434343"/>
              </a:solidFill>
            </a:endParaRPr>
          </a:p>
          <a:p>
            <a:pPr indent="0" lvl="0" marL="0" rtl="0" algn="l">
              <a:spcBef>
                <a:spcPts val="0"/>
              </a:spcBef>
              <a:spcAft>
                <a:spcPts val="0"/>
              </a:spcAft>
              <a:buNone/>
            </a:pPr>
            <a:r>
              <a:t/>
            </a:r>
            <a:endParaRPr b="1">
              <a:solidFill>
                <a:srgbClr val="434343"/>
              </a:solidFill>
            </a:endParaRPr>
          </a:p>
        </p:txBody>
      </p:sp>
      <p:sp>
        <p:nvSpPr>
          <p:cNvPr id="106" name="Google Shape;106;g3062f7ca751_0_7"/>
          <p:cNvSpPr txBox="1"/>
          <p:nvPr/>
        </p:nvSpPr>
        <p:spPr>
          <a:xfrm>
            <a:off x="4603800" y="1219175"/>
            <a:ext cx="5422800" cy="738900"/>
          </a:xfrm>
          <a:prstGeom prst="rect">
            <a:avLst/>
          </a:prstGeom>
          <a:noFill/>
          <a:ln>
            <a:noFill/>
          </a:ln>
        </p:spPr>
        <p:txBody>
          <a:bodyPr anchorCtr="0" anchor="t" bIns="91425" lIns="91425" spcFirstLastPara="1" rIns="91425" wrap="square" tIns="91425">
            <a:spAutoFit/>
          </a:bodyPr>
          <a:lstStyle/>
          <a:p>
            <a:pPr indent="0" lvl="0" marL="0" rtl="0" algn="ctr">
              <a:lnSpc>
                <a:spcPct val="125000"/>
              </a:lnSpc>
              <a:spcBef>
                <a:spcPts val="0"/>
              </a:spcBef>
              <a:spcAft>
                <a:spcPts val="0"/>
              </a:spcAft>
              <a:buNone/>
            </a:pPr>
            <a:r>
              <a:rPr b="1" lang="en-US" sz="3600" u="sng">
                <a:solidFill>
                  <a:srgbClr val="3D85C6"/>
                </a:solidFill>
                <a:latin typeface="Unbounded"/>
                <a:ea typeface="Unbounded"/>
                <a:cs typeface="Unbounded"/>
                <a:sym typeface="Unbounded"/>
              </a:rPr>
              <a:t>Perifericos</a:t>
            </a:r>
            <a:endParaRPr/>
          </a:p>
        </p:txBody>
      </p:sp>
      <p:pic>
        <p:nvPicPr>
          <p:cNvPr id="107" name="Google Shape;107;g3062f7ca751_0_7"/>
          <p:cNvPicPr preferRelativeResize="0"/>
          <p:nvPr/>
        </p:nvPicPr>
        <p:blipFill>
          <a:blip r:embed="rId4">
            <a:alphaModFix/>
          </a:blip>
          <a:stretch>
            <a:fillRect/>
          </a:stretch>
        </p:blipFill>
        <p:spPr>
          <a:xfrm>
            <a:off x="1124250" y="2274250"/>
            <a:ext cx="12381901" cy="32696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306edf794e5_0_16"/>
          <p:cNvSpPr txBox="1"/>
          <p:nvPr/>
        </p:nvSpPr>
        <p:spPr>
          <a:xfrm>
            <a:off x="0" y="164100"/>
            <a:ext cx="14630400" cy="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500">
                <a:solidFill>
                  <a:srgbClr val="333F70"/>
                </a:solidFill>
                <a:latin typeface="Unbounded"/>
                <a:ea typeface="Unbounded"/>
                <a:cs typeface="Unbounded"/>
                <a:sym typeface="Unbounded"/>
              </a:rPr>
              <a:t>Bitacora </a:t>
            </a:r>
            <a:endParaRPr b="1" sz="4500">
              <a:solidFill>
                <a:srgbClr val="333F70"/>
              </a:solidFill>
              <a:latin typeface="Unbounded"/>
              <a:ea typeface="Unbounded"/>
              <a:cs typeface="Unbounded"/>
              <a:sym typeface="Unbounded"/>
            </a:endParaRPr>
          </a:p>
          <a:p>
            <a:pPr indent="0" lvl="0" marL="0" rtl="0" algn="ctr">
              <a:lnSpc>
                <a:spcPct val="125000"/>
              </a:lnSpc>
              <a:spcBef>
                <a:spcPts val="0"/>
              </a:spcBef>
              <a:spcAft>
                <a:spcPts val="0"/>
              </a:spcAft>
              <a:buClr>
                <a:srgbClr val="333F70"/>
              </a:buClr>
              <a:buSzPts val="4860"/>
              <a:buFont typeface="Unbounded"/>
              <a:buNone/>
            </a:pPr>
            <a:r>
              <a:t/>
            </a:r>
            <a:endParaRPr b="1" sz="3900">
              <a:solidFill>
                <a:srgbClr val="333F70"/>
              </a:solidFill>
              <a:latin typeface="Unbounded"/>
              <a:ea typeface="Unbounded"/>
              <a:cs typeface="Unbounded"/>
              <a:sym typeface="Unbounded"/>
            </a:endParaRPr>
          </a:p>
        </p:txBody>
      </p:sp>
      <p:sp>
        <p:nvSpPr>
          <p:cNvPr id="113" name="Google Shape;113;g306edf794e5_0_16"/>
          <p:cNvSpPr txBox="1"/>
          <p:nvPr/>
        </p:nvSpPr>
        <p:spPr>
          <a:xfrm>
            <a:off x="1124250" y="6786000"/>
            <a:ext cx="12381900" cy="15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800">
                <a:solidFill>
                  <a:schemeClr val="dk1"/>
                </a:solidFill>
              </a:rPr>
              <a:t>Se creó una bitácora de limpiezas a CPU de todas las sucursales, En el enlace de abajo puede acceder al documento, donde encontrará la información disponible hasta el momento.</a:t>
            </a:r>
            <a:endParaRPr b="1" sz="1800">
              <a:solidFill>
                <a:schemeClr val="dk1"/>
              </a:solidFill>
            </a:endParaRPr>
          </a:p>
          <a:p>
            <a:pPr indent="0" lvl="0" marL="0" rtl="0" algn="l">
              <a:spcBef>
                <a:spcPts val="0"/>
              </a:spcBef>
              <a:spcAft>
                <a:spcPts val="0"/>
              </a:spcAft>
              <a:buNone/>
            </a:pPr>
            <a:r>
              <a:t/>
            </a:r>
            <a:endParaRPr b="1" sz="1600">
              <a:solidFill>
                <a:srgbClr val="434343"/>
              </a:solidFill>
            </a:endParaRPr>
          </a:p>
          <a:p>
            <a:pPr indent="0" lvl="0" marL="0" rtl="0" algn="l">
              <a:spcBef>
                <a:spcPts val="0"/>
              </a:spcBef>
              <a:spcAft>
                <a:spcPts val="0"/>
              </a:spcAft>
              <a:buNone/>
            </a:pPr>
            <a:r>
              <a:rPr b="1" lang="en-US" sz="1600" u="sng">
                <a:solidFill>
                  <a:schemeClr val="hlink"/>
                </a:solidFill>
                <a:hlinkClick r:id="rId3"/>
              </a:rPr>
              <a:t>https://docs.google.com/spreadsheets/d/1e6V8WJ_ZD8UTAYiTA3aWXVP4HMgIy-Wm60zm9ueeQQk/edit?gid=660515631#gid=660515631</a:t>
            </a:r>
            <a:endParaRPr b="1" sz="1600">
              <a:solidFill>
                <a:srgbClr val="434343"/>
              </a:solidFill>
            </a:endParaRPr>
          </a:p>
          <a:p>
            <a:pPr indent="0" lvl="0" marL="0" rtl="0" algn="l">
              <a:spcBef>
                <a:spcPts val="0"/>
              </a:spcBef>
              <a:spcAft>
                <a:spcPts val="0"/>
              </a:spcAft>
              <a:buNone/>
            </a:pPr>
            <a:r>
              <a:t/>
            </a:r>
            <a:endParaRPr b="1" sz="1600">
              <a:solidFill>
                <a:srgbClr val="434343"/>
              </a:solidFill>
            </a:endParaRPr>
          </a:p>
          <a:p>
            <a:pPr indent="0" lvl="0" marL="0" rtl="0" algn="l">
              <a:spcBef>
                <a:spcPts val="0"/>
              </a:spcBef>
              <a:spcAft>
                <a:spcPts val="0"/>
              </a:spcAft>
              <a:buClr>
                <a:schemeClr val="dk1"/>
              </a:buClr>
              <a:buSzPts val="1100"/>
              <a:buFont typeface="Arial"/>
              <a:buNone/>
            </a:pPr>
            <a:r>
              <a:t/>
            </a:r>
            <a:endParaRPr b="1" sz="1600">
              <a:solidFill>
                <a:srgbClr val="434343"/>
              </a:solidFill>
            </a:endParaRPr>
          </a:p>
          <a:p>
            <a:pPr indent="0" lvl="0" marL="0" rtl="0" algn="l">
              <a:spcBef>
                <a:spcPts val="0"/>
              </a:spcBef>
              <a:spcAft>
                <a:spcPts val="0"/>
              </a:spcAft>
              <a:buNone/>
            </a:pPr>
            <a:r>
              <a:t/>
            </a:r>
            <a:endParaRPr b="1">
              <a:solidFill>
                <a:srgbClr val="434343"/>
              </a:solidFill>
            </a:endParaRPr>
          </a:p>
        </p:txBody>
      </p:sp>
      <p:sp>
        <p:nvSpPr>
          <p:cNvPr id="114" name="Google Shape;114;g306edf794e5_0_16"/>
          <p:cNvSpPr txBox="1"/>
          <p:nvPr/>
        </p:nvSpPr>
        <p:spPr>
          <a:xfrm>
            <a:off x="4880575" y="1051450"/>
            <a:ext cx="4620300" cy="738900"/>
          </a:xfrm>
          <a:prstGeom prst="rect">
            <a:avLst/>
          </a:prstGeom>
          <a:noFill/>
          <a:ln>
            <a:noFill/>
          </a:ln>
        </p:spPr>
        <p:txBody>
          <a:bodyPr anchorCtr="0" anchor="t" bIns="91425" lIns="91425" spcFirstLastPara="1" rIns="91425" wrap="square" tIns="91425">
            <a:spAutoFit/>
          </a:bodyPr>
          <a:lstStyle/>
          <a:p>
            <a:pPr indent="0" lvl="0" marL="0" rtl="0" algn="ctr">
              <a:lnSpc>
                <a:spcPct val="125000"/>
              </a:lnSpc>
              <a:spcBef>
                <a:spcPts val="0"/>
              </a:spcBef>
              <a:spcAft>
                <a:spcPts val="0"/>
              </a:spcAft>
              <a:buNone/>
            </a:pPr>
            <a:r>
              <a:rPr b="1" lang="en-US" sz="3600" u="sng">
                <a:solidFill>
                  <a:srgbClr val="3D85C6"/>
                </a:solidFill>
                <a:latin typeface="Unbounded"/>
                <a:ea typeface="Unbounded"/>
                <a:cs typeface="Unbounded"/>
                <a:sym typeface="Unbounded"/>
              </a:rPr>
              <a:t>Limpieza CPU</a:t>
            </a:r>
            <a:endParaRPr/>
          </a:p>
        </p:txBody>
      </p:sp>
      <p:pic>
        <p:nvPicPr>
          <p:cNvPr id="115" name="Google Shape;115;g306edf794e5_0_16"/>
          <p:cNvPicPr preferRelativeResize="0"/>
          <p:nvPr/>
        </p:nvPicPr>
        <p:blipFill>
          <a:blip r:embed="rId4">
            <a:alphaModFix/>
          </a:blip>
          <a:stretch>
            <a:fillRect/>
          </a:stretch>
        </p:blipFill>
        <p:spPr>
          <a:xfrm>
            <a:off x="2396975" y="1790350"/>
            <a:ext cx="9422925" cy="476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307cd7ac28f_0_0"/>
          <p:cNvSpPr txBox="1"/>
          <p:nvPr/>
        </p:nvSpPr>
        <p:spPr>
          <a:xfrm>
            <a:off x="0" y="164100"/>
            <a:ext cx="14630400" cy="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500">
                <a:solidFill>
                  <a:srgbClr val="333F70"/>
                </a:solidFill>
                <a:latin typeface="Unbounded"/>
                <a:ea typeface="Unbounded"/>
                <a:cs typeface="Unbounded"/>
                <a:sym typeface="Unbounded"/>
              </a:rPr>
              <a:t>Inventario Cohetes</a:t>
            </a:r>
            <a:r>
              <a:rPr b="1" lang="en-US" sz="4500">
                <a:solidFill>
                  <a:srgbClr val="333F70"/>
                </a:solidFill>
                <a:latin typeface="Unbounded"/>
                <a:ea typeface="Unbounded"/>
                <a:cs typeface="Unbounded"/>
                <a:sym typeface="Unbounded"/>
              </a:rPr>
              <a:t> </a:t>
            </a:r>
            <a:endParaRPr b="1" sz="4500">
              <a:solidFill>
                <a:srgbClr val="333F70"/>
              </a:solidFill>
              <a:latin typeface="Unbounded"/>
              <a:ea typeface="Unbounded"/>
              <a:cs typeface="Unbounded"/>
              <a:sym typeface="Unbounded"/>
            </a:endParaRPr>
          </a:p>
          <a:p>
            <a:pPr indent="0" lvl="0" marL="0" rtl="0" algn="ctr">
              <a:lnSpc>
                <a:spcPct val="125000"/>
              </a:lnSpc>
              <a:spcBef>
                <a:spcPts val="0"/>
              </a:spcBef>
              <a:spcAft>
                <a:spcPts val="0"/>
              </a:spcAft>
              <a:buClr>
                <a:srgbClr val="333F70"/>
              </a:buClr>
              <a:buSzPts val="4860"/>
              <a:buFont typeface="Unbounded"/>
              <a:buNone/>
            </a:pPr>
            <a:r>
              <a:t/>
            </a:r>
            <a:endParaRPr b="1" sz="3900">
              <a:solidFill>
                <a:srgbClr val="333F70"/>
              </a:solidFill>
              <a:latin typeface="Unbounded"/>
              <a:ea typeface="Unbounded"/>
              <a:cs typeface="Unbounded"/>
              <a:sym typeface="Unbounded"/>
            </a:endParaRPr>
          </a:p>
        </p:txBody>
      </p:sp>
      <p:pic>
        <p:nvPicPr>
          <p:cNvPr id="121" name="Google Shape;121;g307cd7ac28f_0_0"/>
          <p:cNvPicPr preferRelativeResize="0"/>
          <p:nvPr/>
        </p:nvPicPr>
        <p:blipFill>
          <a:blip r:embed="rId3">
            <a:alphaModFix/>
          </a:blip>
          <a:stretch>
            <a:fillRect/>
          </a:stretch>
        </p:blipFill>
        <p:spPr>
          <a:xfrm>
            <a:off x="10532125" y="1265825"/>
            <a:ext cx="4098276" cy="5464376"/>
          </a:xfrm>
          <a:prstGeom prst="rect">
            <a:avLst/>
          </a:prstGeom>
          <a:noFill/>
          <a:ln>
            <a:noFill/>
          </a:ln>
        </p:spPr>
      </p:pic>
      <p:sp>
        <p:nvSpPr>
          <p:cNvPr id="122" name="Google Shape;122;g307cd7ac28f_0_0"/>
          <p:cNvSpPr txBox="1"/>
          <p:nvPr/>
        </p:nvSpPr>
        <p:spPr>
          <a:xfrm>
            <a:off x="2064700" y="2741975"/>
            <a:ext cx="7048800" cy="23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a:t>Se ajustó el inventario para el lanzamiento del LEYCKERS, asegurando que el stock esté sincronizado tanto en el sitio como en la bodega. De esta manera, garantizamos un excelente servicio a nuestros clientes.</a:t>
            </a:r>
            <a:endParaRPr sz="2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307cd7ac28f_0_7"/>
          <p:cNvSpPr txBox="1"/>
          <p:nvPr/>
        </p:nvSpPr>
        <p:spPr>
          <a:xfrm>
            <a:off x="0" y="164100"/>
            <a:ext cx="14630400" cy="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500">
                <a:solidFill>
                  <a:srgbClr val="333F70"/>
                </a:solidFill>
                <a:latin typeface="Unbounded"/>
                <a:ea typeface="Unbounded"/>
                <a:cs typeface="Unbounded"/>
                <a:sym typeface="Unbounded"/>
              </a:rPr>
              <a:t>Mantenimiento a dispositivos</a:t>
            </a:r>
            <a:endParaRPr b="1" sz="4500">
              <a:solidFill>
                <a:srgbClr val="333F70"/>
              </a:solidFill>
              <a:latin typeface="Unbounded"/>
              <a:ea typeface="Unbounded"/>
              <a:cs typeface="Unbounded"/>
              <a:sym typeface="Unbounded"/>
            </a:endParaRPr>
          </a:p>
          <a:p>
            <a:pPr indent="0" lvl="0" marL="0" rtl="0" algn="ctr">
              <a:lnSpc>
                <a:spcPct val="125000"/>
              </a:lnSpc>
              <a:spcBef>
                <a:spcPts val="0"/>
              </a:spcBef>
              <a:spcAft>
                <a:spcPts val="0"/>
              </a:spcAft>
              <a:buClr>
                <a:srgbClr val="333F70"/>
              </a:buClr>
              <a:buSzPts val="4860"/>
              <a:buFont typeface="Unbounded"/>
              <a:buNone/>
            </a:pPr>
            <a:r>
              <a:t/>
            </a:r>
            <a:endParaRPr b="1" sz="3900">
              <a:solidFill>
                <a:srgbClr val="333F70"/>
              </a:solidFill>
              <a:latin typeface="Unbounded"/>
              <a:ea typeface="Unbounded"/>
              <a:cs typeface="Unbounded"/>
              <a:sym typeface="Unbounded"/>
            </a:endParaRPr>
          </a:p>
        </p:txBody>
      </p:sp>
      <p:pic>
        <p:nvPicPr>
          <p:cNvPr id="128" name="Google Shape;128;g307cd7ac28f_0_7"/>
          <p:cNvPicPr preferRelativeResize="0"/>
          <p:nvPr/>
        </p:nvPicPr>
        <p:blipFill>
          <a:blip r:embed="rId3">
            <a:alphaModFix/>
          </a:blip>
          <a:stretch>
            <a:fillRect/>
          </a:stretch>
        </p:blipFill>
        <p:spPr>
          <a:xfrm>
            <a:off x="2971338" y="4033625"/>
            <a:ext cx="3168451" cy="3935699"/>
          </a:xfrm>
          <a:prstGeom prst="rect">
            <a:avLst/>
          </a:prstGeom>
          <a:noFill/>
          <a:ln>
            <a:noFill/>
          </a:ln>
        </p:spPr>
      </p:pic>
      <p:pic>
        <p:nvPicPr>
          <p:cNvPr id="129" name="Google Shape;129;g307cd7ac28f_0_7"/>
          <p:cNvPicPr preferRelativeResize="0"/>
          <p:nvPr/>
        </p:nvPicPr>
        <p:blipFill>
          <a:blip r:embed="rId4">
            <a:alphaModFix/>
          </a:blip>
          <a:stretch>
            <a:fillRect/>
          </a:stretch>
        </p:blipFill>
        <p:spPr>
          <a:xfrm>
            <a:off x="9445212" y="4033625"/>
            <a:ext cx="2213829" cy="3935700"/>
          </a:xfrm>
          <a:prstGeom prst="rect">
            <a:avLst/>
          </a:prstGeom>
          <a:noFill/>
          <a:ln>
            <a:noFill/>
          </a:ln>
        </p:spPr>
      </p:pic>
      <p:pic>
        <p:nvPicPr>
          <p:cNvPr id="130" name="Google Shape;130;g307cd7ac28f_0_7"/>
          <p:cNvPicPr preferRelativeResize="0"/>
          <p:nvPr/>
        </p:nvPicPr>
        <p:blipFill>
          <a:blip r:embed="rId5">
            <a:alphaModFix/>
          </a:blip>
          <a:stretch>
            <a:fillRect/>
          </a:stretch>
        </p:blipFill>
        <p:spPr>
          <a:xfrm>
            <a:off x="6208264" y="4033625"/>
            <a:ext cx="3168449" cy="3935700"/>
          </a:xfrm>
          <a:prstGeom prst="rect">
            <a:avLst/>
          </a:prstGeom>
          <a:noFill/>
          <a:ln>
            <a:noFill/>
          </a:ln>
        </p:spPr>
      </p:pic>
      <p:sp>
        <p:nvSpPr>
          <p:cNvPr id="131" name="Google Shape;131;g307cd7ac28f_0_7"/>
          <p:cNvSpPr txBox="1"/>
          <p:nvPr/>
        </p:nvSpPr>
        <p:spPr>
          <a:xfrm>
            <a:off x="1548075" y="1210475"/>
            <a:ext cx="11717100" cy="234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900">
                <a:solidFill>
                  <a:schemeClr val="dk1"/>
                </a:solidFill>
              </a:rPr>
              <a:t>Se llevó a cabo el mantenimiento preventivo de los gabinetes, que incluyó las siguientes acciones:</a:t>
            </a:r>
            <a:endParaRPr sz="1900">
              <a:solidFill>
                <a:schemeClr val="dk1"/>
              </a:solidFill>
            </a:endParaRPr>
          </a:p>
          <a:p>
            <a:pPr indent="-349250" lvl="0" marL="457200" rtl="0" algn="l">
              <a:lnSpc>
                <a:spcPct val="115000"/>
              </a:lnSpc>
              <a:spcBef>
                <a:spcPts val="1200"/>
              </a:spcBef>
              <a:spcAft>
                <a:spcPts val="0"/>
              </a:spcAft>
              <a:buClr>
                <a:schemeClr val="dk1"/>
              </a:buClr>
              <a:buSzPts val="1900"/>
              <a:buAutoNum type="arabicPeriod"/>
            </a:pPr>
            <a:r>
              <a:rPr b="1" lang="en-US" sz="1900">
                <a:solidFill>
                  <a:schemeClr val="dk1"/>
                </a:solidFill>
              </a:rPr>
              <a:t>Limpieza general</a:t>
            </a:r>
            <a:r>
              <a:rPr lang="en-US" sz="1900">
                <a:solidFill>
                  <a:schemeClr val="dk1"/>
                </a:solidFill>
              </a:rPr>
              <a:t>: Se realizó una limpieza exhaustiva de los gabinetes.</a:t>
            </a:r>
            <a:endParaRPr sz="1900">
              <a:solidFill>
                <a:schemeClr val="dk1"/>
              </a:solidFill>
            </a:endParaRPr>
          </a:p>
          <a:p>
            <a:pPr indent="-349250" lvl="0" marL="457200" rtl="0" algn="l">
              <a:lnSpc>
                <a:spcPct val="115000"/>
              </a:lnSpc>
              <a:spcBef>
                <a:spcPts val="0"/>
              </a:spcBef>
              <a:spcAft>
                <a:spcPts val="0"/>
              </a:spcAft>
              <a:buClr>
                <a:schemeClr val="dk1"/>
              </a:buClr>
              <a:buSzPts val="1900"/>
              <a:buAutoNum type="arabicPeriod"/>
            </a:pPr>
            <a:r>
              <a:rPr b="1" lang="en-US" sz="1900">
                <a:solidFill>
                  <a:schemeClr val="dk1"/>
                </a:solidFill>
              </a:rPr>
              <a:t>Mantenimiento del disipador</a:t>
            </a:r>
            <a:r>
              <a:rPr lang="en-US" sz="1900">
                <a:solidFill>
                  <a:schemeClr val="dk1"/>
                </a:solidFill>
              </a:rPr>
              <a:t>: Se aplicó pasta térmica nueva al disipador, ya que la anterior se encontraba seca.</a:t>
            </a:r>
            <a:endParaRPr sz="1900">
              <a:solidFill>
                <a:schemeClr val="dk1"/>
              </a:solidFill>
            </a:endParaRPr>
          </a:p>
          <a:p>
            <a:pPr indent="-349250" lvl="0" marL="457200" rtl="0" algn="l">
              <a:lnSpc>
                <a:spcPct val="115000"/>
              </a:lnSpc>
              <a:spcBef>
                <a:spcPts val="0"/>
              </a:spcBef>
              <a:spcAft>
                <a:spcPts val="0"/>
              </a:spcAft>
              <a:buClr>
                <a:schemeClr val="dk1"/>
              </a:buClr>
              <a:buSzPts val="1900"/>
              <a:buAutoNum type="arabicPeriod"/>
            </a:pPr>
            <a:r>
              <a:rPr b="1" lang="en-US" sz="1900">
                <a:solidFill>
                  <a:schemeClr val="dk1"/>
                </a:solidFill>
              </a:rPr>
              <a:t>Limpieza de periféricos</a:t>
            </a:r>
            <a:r>
              <a:rPr lang="en-US" sz="1900">
                <a:solidFill>
                  <a:schemeClr val="dk1"/>
                </a:solidFill>
              </a:rPr>
              <a:t>: Se limpió el teclado y la impresora de tickets, así como la caja correspondiente.</a:t>
            </a:r>
            <a:endParaRPr sz="1900">
              <a:solidFill>
                <a:schemeClr val="dk1"/>
              </a:solidFill>
            </a:endParaRPr>
          </a:p>
          <a:p>
            <a:pPr indent="0" lvl="0" marL="0" rtl="0" algn="l">
              <a:lnSpc>
                <a:spcPct val="115000"/>
              </a:lnSpc>
              <a:spcBef>
                <a:spcPts val="1200"/>
              </a:spcBef>
              <a:spcAft>
                <a:spcPts val="1200"/>
              </a:spcAft>
              <a:buNone/>
            </a:pPr>
            <a:r>
              <a:rPr lang="en-US" sz="1900">
                <a:solidFill>
                  <a:schemeClr val="dk1"/>
                </a:solidFill>
              </a:rPr>
              <a:t>Todas las actividades realizadas han sido registradas en la bitácora correspondiente.</a:t>
            </a:r>
            <a:endParaRPr sz="3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g2faed788806_0_0"/>
          <p:cNvPicPr preferRelativeResize="0"/>
          <p:nvPr/>
        </p:nvPicPr>
        <p:blipFill>
          <a:blip r:embed="rId3">
            <a:alphaModFix/>
          </a:blip>
          <a:stretch>
            <a:fillRect/>
          </a:stretch>
        </p:blipFill>
        <p:spPr>
          <a:xfrm>
            <a:off x="2695575" y="2129675"/>
            <a:ext cx="9239250" cy="4762500"/>
          </a:xfrm>
          <a:prstGeom prst="rect">
            <a:avLst/>
          </a:prstGeom>
          <a:noFill/>
          <a:ln>
            <a:noFill/>
          </a:ln>
        </p:spPr>
      </p:pic>
      <p:sp>
        <p:nvSpPr>
          <p:cNvPr id="137" name="Google Shape;137;g2faed788806_0_0"/>
          <p:cNvSpPr txBox="1"/>
          <p:nvPr/>
        </p:nvSpPr>
        <p:spPr>
          <a:xfrm>
            <a:off x="1234350" y="1016075"/>
            <a:ext cx="12161700" cy="111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800"/>
              <a:t>Se </a:t>
            </a:r>
            <a:r>
              <a:rPr b="1" lang="en-US" sz="3800"/>
              <a:t>está </a:t>
            </a:r>
            <a:r>
              <a:rPr b="1" lang="en-US" sz="3800"/>
              <a:t>tomando </a:t>
            </a:r>
            <a:r>
              <a:rPr b="1" lang="en-US" sz="3800"/>
              <a:t>capacitación</a:t>
            </a:r>
            <a:r>
              <a:rPr b="1" lang="en-US" sz="3800"/>
              <a:t> de microsip</a:t>
            </a:r>
            <a:endParaRPr b="1" sz="3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306edf794e5_0_33"/>
          <p:cNvSpPr txBox="1"/>
          <p:nvPr/>
        </p:nvSpPr>
        <p:spPr>
          <a:xfrm>
            <a:off x="2001900" y="311700"/>
            <a:ext cx="10626600" cy="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500">
                <a:solidFill>
                  <a:srgbClr val="333F70"/>
                </a:solidFill>
                <a:latin typeface="Unbounded"/>
                <a:ea typeface="Unbounded"/>
                <a:cs typeface="Unbounded"/>
                <a:sym typeface="Unbounded"/>
              </a:rPr>
              <a:t>Diseño a </a:t>
            </a:r>
            <a:r>
              <a:rPr b="1" lang="en-US" sz="4500">
                <a:solidFill>
                  <a:srgbClr val="333F70"/>
                </a:solidFill>
                <a:latin typeface="Unbounded"/>
                <a:ea typeface="Unbounded"/>
                <a:cs typeface="Unbounded"/>
                <a:sym typeface="Unbounded"/>
              </a:rPr>
              <a:t>página</a:t>
            </a:r>
            <a:r>
              <a:rPr b="1" lang="en-US" sz="4500">
                <a:solidFill>
                  <a:srgbClr val="333F70"/>
                </a:solidFill>
                <a:latin typeface="Unbounded"/>
                <a:ea typeface="Unbounded"/>
                <a:cs typeface="Unbounded"/>
                <a:sym typeface="Unbounded"/>
              </a:rPr>
              <a:t> de cohetes</a:t>
            </a:r>
            <a:endParaRPr b="1" sz="4500">
              <a:solidFill>
                <a:srgbClr val="333F70"/>
              </a:solidFill>
              <a:latin typeface="Unbounded"/>
              <a:ea typeface="Unbounded"/>
              <a:cs typeface="Unbounded"/>
              <a:sym typeface="Unbounded"/>
            </a:endParaRPr>
          </a:p>
          <a:p>
            <a:pPr indent="0" lvl="0" marL="0" rtl="0" algn="ctr">
              <a:lnSpc>
                <a:spcPct val="125000"/>
              </a:lnSpc>
              <a:spcBef>
                <a:spcPts val="0"/>
              </a:spcBef>
              <a:spcAft>
                <a:spcPts val="0"/>
              </a:spcAft>
              <a:buClr>
                <a:srgbClr val="333F70"/>
              </a:buClr>
              <a:buSzPts val="4860"/>
              <a:buFont typeface="Unbounded"/>
              <a:buNone/>
            </a:pPr>
            <a:r>
              <a:t/>
            </a:r>
            <a:endParaRPr b="1" sz="3900">
              <a:solidFill>
                <a:srgbClr val="333F70"/>
              </a:solidFill>
              <a:latin typeface="Unbounded"/>
              <a:ea typeface="Unbounded"/>
              <a:cs typeface="Unbounded"/>
              <a:sym typeface="Unbounded"/>
            </a:endParaRPr>
          </a:p>
        </p:txBody>
      </p:sp>
      <p:pic>
        <p:nvPicPr>
          <p:cNvPr id="143" name="Google Shape;143;g306edf794e5_0_33" title="PiroLeyker - Brave 2024-10-04 19-41-47.mp4">
            <a:hlinkClick r:id="rId3"/>
          </p:cNvPr>
          <p:cNvPicPr preferRelativeResize="0"/>
          <p:nvPr/>
        </p:nvPicPr>
        <p:blipFill>
          <a:blip r:embed="rId4">
            <a:alphaModFix/>
          </a:blip>
          <a:stretch>
            <a:fillRect/>
          </a:stretch>
        </p:blipFill>
        <p:spPr>
          <a:xfrm>
            <a:off x="5483400" y="1995575"/>
            <a:ext cx="8892999" cy="5194244"/>
          </a:xfrm>
          <a:prstGeom prst="rect">
            <a:avLst/>
          </a:prstGeom>
          <a:noFill/>
          <a:ln>
            <a:noFill/>
          </a:ln>
        </p:spPr>
      </p:pic>
      <p:sp>
        <p:nvSpPr>
          <p:cNvPr id="144" name="Google Shape;144;g306edf794e5_0_33"/>
          <p:cNvSpPr txBox="1"/>
          <p:nvPr/>
        </p:nvSpPr>
        <p:spPr>
          <a:xfrm>
            <a:off x="285750" y="1212400"/>
            <a:ext cx="4953000" cy="6555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US" sz="1600"/>
              <a:t>Actualmente, estamos trabajando en el desarrollo funcional y de diseño de la página web. El objetivo es integrar un diseño atractivo e intuitivo que capte la atención de los usuarios de manera natural, destacando la publicidad y el contenido del sitio, ya sea en </a:t>
            </a:r>
            <a:r>
              <a:rPr lang="en-US" sz="1600"/>
              <a:t>Teléfono</a:t>
            </a:r>
            <a:r>
              <a:rPr lang="en-US" sz="1600"/>
              <a:t> celular, computadora o cualquier dispositivo..</a:t>
            </a:r>
            <a:endParaRPr sz="1600"/>
          </a:p>
          <a:p>
            <a:pPr indent="0" lvl="0" marL="0" rtl="0" algn="just">
              <a:lnSpc>
                <a:spcPct val="115000"/>
              </a:lnSpc>
              <a:spcBef>
                <a:spcPts val="1200"/>
              </a:spcBef>
              <a:spcAft>
                <a:spcPts val="0"/>
              </a:spcAft>
              <a:buNone/>
            </a:pPr>
            <a:r>
              <a:rPr b="1" lang="en-US" sz="1600"/>
              <a:t>Se están implementando las siguientes mejoras:</a:t>
            </a:r>
            <a:endParaRPr b="1" sz="1600"/>
          </a:p>
          <a:p>
            <a:pPr indent="-311150" lvl="0" marL="457200" rtl="0" algn="just">
              <a:lnSpc>
                <a:spcPct val="115000"/>
              </a:lnSpc>
              <a:spcBef>
                <a:spcPts val="1200"/>
              </a:spcBef>
              <a:spcAft>
                <a:spcPts val="0"/>
              </a:spcAft>
              <a:buClr>
                <a:schemeClr val="dk1"/>
              </a:buClr>
              <a:buSzPts val="1300"/>
              <a:buChar char="●"/>
            </a:pPr>
            <a:r>
              <a:rPr lang="en-US" sz="1600"/>
              <a:t>Inclusión de categorías detalladas sobre los productos de pirotecnia disponibles.</a:t>
            </a:r>
            <a:endParaRPr sz="1600"/>
          </a:p>
          <a:p>
            <a:pPr indent="-311150" lvl="0" marL="457200" rtl="0" algn="just">
              <a:lnSpc>
                <a:spcPct val="115000"/>
              </a:lnSpc>
              <a:spcBef>
                <a:spcPts val="0"/>
              </a:spcBef>
              <a:spcAft>
                <a:spcPts val="0"/>
              </a:spcAft>
              <a:buClr>
                <a:schemeClr val="dk1"/>
              </a:buClr>
              <a:buSzPts val="1300"/>
              <a:buChar char="●"/>
            </a:pPr>
            <a:r>
              <a:rPr lang="en-US" sz="1600"/>
              <a:t>Creación de una sección dedicada a ofertas y promociones, así como espacios publicitarios relevantes.</a:t>
            </a:r>
            <a:endParaRPr sz="1600"/>
          </a:p>
          <a:p>
            <a:pPr indent="-311150" lvl="0" marL="457200" rtl="0" algn="just">
              <a:lnSpc>
                <a:spcPct val="115000"/>
              </a:lnSpc>
              <a:spcBef>
                <a:spcPts val="0"/>
              </a:spcBef>
              <a:spcAft>
                <a:spcPts val="0"/>
              </a:spcAft>
              <a:buClr>
                <a:schemeClr val="dk1"/>
              </a:buClr>
              <a:buSzPts val="1300"/>
              <a:buChar char="●"/>
            </a:pPr>
            <a:r>
              <a:rPr lang="en-US" sz="1600"/>
              <a:t>Sección especial para la publicidad de baterías, acompañada de un video demostrativo.</a:t>
            </a:r>
            <a:endParaRPr sz="1600"/>
          </a:p>
          <a:p>
            <a:pPr indent="-311150" lvl="0" marL="457200" rtl="0" algn="just">
              <a:lnSpc>
                <a:spcPct val="115000"/>
              </a:lnSpc>
              <a:spcBef>
                <a:spcPts val="0"/>
              </a:spcBef>
              <a:spcAft>
                <a:spcPts val="0"/>
              </a:spcAft>
              <a:buClr>
                <a:schemeClr val="dk1"/>
              </a:buClr>
              <a:buSzPts val="1300"/>
              <a:buChar char="●"/>
            </a:pPr>
            <a:r>
              <a:rPr lang="en-US" sz="1600"/>
              <a:t>Un área exclusiva para los paquetes promocionales que estarán disponibles para la venta.</a:t>
            </a:r>
            <a:endParaRPr sz="1600"/>
          </a:p>
          <a:p>
            <a:pPr indent="-330200" lvl="0" marL="457200" rtl="0" algn="just">
              <a:lnSpc>
                <a:spcPct val="115000"/>
              </a:lnSpc>
              <a:spcBef>
                <a:spcPts val="0"/>
              </a:spcBef>
              <a:spcAft>
                <a:spcPts val="0"/>
              </a:spcAft>
              <a:buSzPts val="1600"/>
              <a:buChar char="●"/>
            </a:pPr>
            <a:r>
              <a:rPr lang="en-US" sz="1600"/>
              <a:t>Se añadió una sección dedicada a los productos más vendidos.</a:t>
            </a:r>
            <a:endParaRPr sz="1600"/>
          </a:p>
          <a:p>
            <a:pPr indent="0" lvl="0" marL="45720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45" name="Google Shape;145;g306edf794e5_0_33"/>
          <p:cNvPicPr preferRelativeResize="0"/>
          <p:nvPr/>
        </p:nvPicPr>
        <p:blipFill>
          <a:blip r:embed="rId5">
            <a:alphaModFix/>
          </a:blip>
          <a:stretch>
            <a:fillRect/>
          </a:stretch>
        </p:blipFill>
        <p:spPr>
          <a:xfrm>
            <a:off x="12262000" y="-169325"/>
            <a:ext cx="2368400" cy="236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f99eac5687_1_4"/>
          <p:cNvSpPr txBox="1"/>
          <p:nvPr/>
        </p:nvSpPr>
        <p:spPr>
          <a:xfrm>
            <a:off x="2001900" y="311700"/>
            <a:ext cx="10626600" cy="7389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Clr>
                <a:srgbClr val="333F70"/>
              </a:buClr>
              <a:buSzPts val="4860"/>
              <a:buFont typeface="Unbounded"/>
              <a:buNone/>
            </a:pPr>
            <a:r>
              <a:rPr b="1" lang="en-US" sz="4500">
                <a:solidFill>
                  <a:srgbClr val="333F70"/>
                </a:solidFill>
                <a:latin typeface="Unbounded"/>
                <a:ea typeface="Unbounded"/>
                <a:cs typeface="Unbounded"/>
                <a:sym typeface="Unbounded"/>
              </a:rPr>
              <a:t>Navegacion</a:t>
            </a:r>
            <a:endParaRPr b="1" sz="3900">
              <a:solidFill>
                <a:srgbClr val="333F70"/>
              </a:solidFill>
              <a:latin typeface="Unbounded"/>
              <a:ea typeface="Unbounded"/>
              <a:cs typeface="Unbounded"/>
              <a:sym typeface="Unbounded"/>
            </a:endParaRPr>
          </a:p>
        </p:txBody>
      </p:sp>
      <p:pic>
        <p:nvPicPr>
          <p:cNvPr id="151" name="Google Shape;151;g2f99eac5687_1_4"/>
          <p:cNvPicPr preferRelativeResize="0"/>
          <p:nvPr/>
        </p:nvPicPr>
        <p:blipFill>
          <a:blip r:embed="rId3">
            <a:alphaModFix/>
          </a:blip>
          <a:stretch>
            <a:fillRect/>
          </a:stretch>
        </p:blipFill>
        <p:spPr>
          <a:xfrm>
            <a:off x="5318125" y="2409500"/>
            <a:ext cx="9080499" cy="5273999"/>
          </a:xfrm>
          <a:prstGeom prst="rect">
            <a:avLst/>
          </a:prstGeom>
          <a:noFill/>
          <a:ln>
            <a:noFill/>
          </a:ln>
        </p:spPr>
      </p:pic>
      <p:sp>
        <p:nvSpPr>
          <p:cNvPr id="152" name="Google Shape;152;g2f99eac5687_1_4"/>
          <p:cNvSpPr txBox="1"/>
          <p:nvPr/>
        </p:nvSpPr>
        <p:spPr>
          <a:xfrm>
            <a:off x="857250" y="2409500"/>
            <a:ext cx="3905400" cy="4651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US" sz="2000"/>
              <a:t>Se mejoró la navegación y la estructura de la página web para optimizar las búsquedas y facilitar a los clientes encontrar lo que necesitan. Además, se crearon varias secciones específicas de pirotecnia, incluyendo:</a:t>
            </a:r>
            <a:endParaRPr sz="2000"/>
          </a:p>
          <a:p>
            <a:pPr indent="-355600" lvl="0" marL="457200" rtl="0" algn="l">
              <a:lnSpc>
                <a:spcPct val="115000"/>
              </a:lnSpc>
              <a:spcBef>
                <a:spcPts val="1200"/>
              </a:spcBef>
              <a:spcAft>
                <a:spcPts val="0"/>
              </a:spcAft>
              <a:buClr>
                <a:schemeClr val="dk1"/>
              </a:buClr>
              <a:buSzPts val="2000"/>
              <a:buChar char="●"/>
            </a:pPr>
            <a:r>
              <a:rPr lang="en-US" sz="2000"/>
              <a:t>Luz</a:t>
            </a:r>
            <a:endParaRPr sz="2000"/>
          </a:p>
          <a:p>
            <a:pPr indent="-355600" lvl="0" marL="457200" rtl="0" algn="l">
              <a:lnSpc>
                <a:spcPct val="115000"/>
              </a:lnSpc>
              <a:spcBef>
                <a:spcPts val="0"/>
              </a:spcBef>
              <a:spcAft>
                <a:spcPts val="0"/>
              </a:spcAft>
              <a:buClr>
                <a:schemeClr val="dk1"/>
              </a:buClr>
              <a:buSzPts val="2000"/>
              <a:buChar char="●"/>
            </a:pPr>
            <a:r>
              <a:rPr lang="en-US" sz="2000"/>
              <a:t>Trueno</a:t>
            </a:r>
            <a:endParaRPr sz="2000"/>
          </a:p>
          <a:p>
            <a:pPr indent="-355600" lvl="0" marL="457200" rtl="0" algn="l">
              <a:lnSpc>
                <a:spcPct val="115000"/>
              </a:lnSpc>
              <a:spcBef>
                <a:spcPts val="0"/>
              </a:spcBef>
              <a:spcAft>
                <a:spcPts val="0"/>
              </a:spcAft>
              <a:buClr>
                <a:schemeClr val="dk1"/>
              </a:buClr>
              <a:buSzPts val="2000"/>
              <a:buChar char="●"/>
            </a:pPr>
            <a:r>
              <a:rPr lang="en-US" sz="2000"/>
              <a:t>Baterías</a:t>
            </a:r>
            <a:endParaRPr sz="2000"/>
          </a:p>
          <a:p>
            <a:pPr indent="-355600" lvl="0" marL="457200" rtl="0" algn="l">
              <a:lnSpc>
                <a:spcPct val="115000"/>
              </a:lnSpc>
              <a:spcBef>
                <a:spcPts val="0"/>
              </a:spcBef>
              <a:spcAft>
                <a:spcPts val="0"/>
              </a:spcAft>
              <a:buClr>
                <a:schemeClr val="dk1"/>
              </a:buClr>
              <a:buSzPts val="2000"/>
              <a:buChar char="●"/>
            </a:pPr>
            <a:r>
              <a:rPr lang="en-US" sz="2000"/>
              <a:t>Paquetes</a:t>
            </a:r>
            <a:endParaRPr sz="2000"/>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pic>
        <p:nvPicPr>
          <p:cNvPr id="153" name="Google Shape;153;g2f99eac5687_1_4"/>
          <p:cNvPicPr preferRelativeResize="0"/>
          <p:nvPr/>
        </p:nvPicPr>
        <p:blipFill>
          <a:blip r:embed="rId4">
            <a:alphaModFix/>
          </a:blip>
          <a:stretch>
            <a:fillRect/>
          </a:stretch>
        </p:blipFill>
        <p:spPr>
          <a:xfrm>
            <a:off x="11891575" y="0"/>
            <a:ext cx="2368400" cy="2368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2f99eac5687_1_11"/>
          <p:cNvSpPr txBox="1"/>
          <p:nvPr/>
        </p:nvSpPr>
        <p:spPr>
          <a:xfrm>
            <a:off x="2001900" y="311700"/>
            <a:ext cx="10626600" cy="7389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Clr>
                <a:srgbClr val="333F70"/>
              </a:buClr>
              <a:buSzPts val="4860"/>
              <a:buFont typeface="Unbounded"/>
              <a:buNone/>
            </a:pPr>
            <a:r>
              <a:rPr b="1" lang="en-US" sz="4500">
                <a:solidFill>
                  <a:srgbClr val="333F70"/>
                </a:solidFill>
                <a:latin typeface="Unbounded"/>
                <a:ea typeface="Unbounded"/>
                <a:cs typeface="Unbounded"/>
                <a:sym typeface="Unbounded"/>
              </a:rPr>
              <a:t>Favoritos</a:t>
            </a:r>
            <a:endParaRPr b="1" sz="3900">
              <a:solidFill>
                <a:srgbClr val="333F70"/>
              </a:solidFill>
              <a:latin typeface="Unbounded"/>
              <a:ea typeface="Unbounded"/>
              <a:cs typeface="Unbounded"/>
              <a:sym typeface="Unbounded"/>
            </a:endParaRPr>
          </a:p>
        </p:txBody>
      </p:sp>
      <p:sp>
        <p:nvSpPr>
          <p:cNvPr id="159" name="Google Shape;159;g2f99eac5687_1_11"/>
          <p:cNvSpPr txBox="1"/>
          <p:nvPr/>
        </p:nvSpPr>
        <p:spPr>
          <a:xfrm>
            <a:off x="825500" y="1428750"/>
            <a:ext cx="4349700" cy="4302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1800"/>
              <a:t>Se implementó una funcionalidad en la sección de productos que permite a cada usuario guardar sus artículos favoritos de manera personalizada. Esta característica, llamada "Favoritos", permite a los clientes marcar los productos que les interesen mientras navegan por el catálogo, facilitando su acceso posterior sin necesidad de recordar o volver a buscarlos.</a:t>
            </a:r>
            <a:endParaRPr sz="1800"/>
          </a:p>
          <a:p>
            <a:pPr indent="0" lvl="0" marL="0" rtl="0" algn="l">
              <a:spcBef>
                <a:spcPts val="0"/>
              </a:spcBef>
              <a:spcAft>
                <a:spcPts val="0"/>
              </a:spcAft>
              <a:buNone/>
            </a:pPr>
            <a:r>
              <a:t/>
            </a:r>
            <a:endParaRPr/>
          </a:p>
        </p:txBody>
      </p:sp>
      <p:pic>
        <p:nvPicPr>
          <p:cNvPr id="160" name="Google Shape;160;g2f99eac5687_1_11"/>
          <p:cNvPicPr preferRelativeResize="0"/>
          <p:nvPr/>
        </p:nvPicPr>
        <p:blipFill>
          <a:blip r:embed="rId3">
            <a:alphaModFix/>
          </a:blip>
          <a:stretch>
            <a:fillRect/>
          </a:stretch>
        </p:blipFill>
        <p:spPr>
          <a:xfrm>
            <a:off x="825500" y="4600250"/>
            <a:ext cx="3076575" cy="3238500"/>
          </a:xfrm>
          <a:prstGeom prst="rect">
            <a:avLst/>
          </a:prstGeom>
          <a:noFill/>
          <a:ln>
            <a:noFill/>
          </a:ln>
        </p:spPr>
      </p:pic>
      <p:pic>
        <p:nvPicPr>
          <p:cNvPr id="161" name="Google Shape;161;g2f99eac5687_1_11"/>
          <p:cNvPicPr preferRelativeResize="0"/>
          <p:nvPr/>
        </p:nvPicPr>
        <p:blipFill>
          <a:blip r:embed="rId4">
            <a:alphaModFix/>
          </a:blip>
          <a:stretch>
            <a:fillRect/>
          </a:stretch>
        </p:blipFill>
        <p:spPr>
          <a:xfrm>
            <a:off x="5406975" y="1861550"/>
            <a:ext cx="8888100" cy="4377326"/>
          </a:xfrm>
          <a:prstGeom prst="rect">
            <a:avLst/>
          </a:prstGeom>
          <a:noFill/>
          <a:ln>
            <a:noFill/>
          </a:ln>
        </p:spPr>
      </p:pic>
      <p:pic>
        <p:nvPicPr>
          <p:cNvPr id="162" name="Google Shape;162;g2f99eac5687_1_11"/>
          <p:cNvPicPr preferRelativeResize="0"/>
          <p:nvPr/>
        </p:nvPicPr>
        <p:blipFill>
          <a:blip r:embed="rId5">
            <a:alphaModFix/>
          </a:blip>
          <a:stretch>
            <a:fillRect/>
          </a:stretch>
        </p:blipFill>
        <p:spPr>
          <a:xfrm>
            <a:off x="12262000" y="-259275"/>
            <a:ext cx="2368400" cy="2368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 name="Shape 24"/>
        <p:cNvGrpSpPr/>
        <p:nvPr/>
      </p:nvGrpSpPr>
      <p:grpSpPr>
        <a:xfrm>
          <a:off x="0" y="0"/>
          <a:ext cx="0" cy="0"/>
          <a:chOff x="0" y="0"/>
          <a:chExt cx="0" cy="0"/>
        </a:xfrm>
      </p:grpSpPr>
      <p:sp>
        <p:nvSpPr>
          <p:cNvPr id="25" name="Google Shape;25;p2"/>
          <p:cNvSpPr/>
          <p:nvPr/>
        </p:nvSpPr>
        <p:spPr>
          <a:xfrm>
            <a:off x="0" y="0"/>
            <a:ext cx="14630400" cy="8229600"/>
          </a:xfrm>
          <a:prstGeom prst="rect">
            <a:avLst/>
          </a:prstGeom>
          <a:solidFill>
            <a:srgbClr val="D6F5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291250" y="864725"/>
            <a:ext cx="10047900" cy="1481400"/>
          </a:xfrm>
          <a:prstGeom prst="rect">
            <a:avLst/>
          </a:prstGeom>
          <a:noFill/>
          <a:ln>
            <a:noFill/>
          </a:ln>
        </p:spPr>
        <p:txBody>
          <a:bodyPr anchorCtr="0" anchor="t" bIns="45700" lIns="91425" spcFirstLastPara="1" rIns="91425" wrap="square" tIns="45700">
            <a:noAutofit/>
          </a:bodyPr>
          <a:lstStyle/>
          <a:p>
            <a:pPr indent="0" lvl="0" marL="0" marR="0" rtl="0" algn="l">
              <a:lnSpc>
                <a:spcPct val="124989"/>
              </a:lnSpc>
              <a:spcBef>
                <a:spcPts val="0"/>
              </a:spcBef>
              <a:spcAft>
                <a:spcPts val="0"/>
              </a:spcAft>
              <a:buClr>
                <a:srgbClr val="333F70"/>
              </a:buClr>
              <a:buSzPts val="4666"/>
              <a:buFont typeface="Unbounded"/>
              <a:buNone/>
            </a:pPr>
            <a:r>
              <a:rPr b="1" lang="en-US" sz="5166">
                <a:solidFill>
                  <a:srgbClr val="333F70"/>
                </a:solidFill>
                <a:latin typeface="Unbounded"/>
                <a:ea typeface="Unbounded"/>
                <a:cs typeface="Unbounded"/>
                <a:sym typeface="Unbounded"/>
              </a:rPr>
              <a:t>Resumen de la semana</a:t>
            </a:r>
            <a:endParaRPr sz="5166">
              <a:solidFill>
                <a:schemeClr val="dk1"/>
              </a:solidFill>
              <a:latin typeface="Calibri"/>
              <a:ea typeface="Calibri"/>
              <a:cs typeface="Calibri"/>
              <a:sym typeface="Calibri"/>
            </a:endParaRPr>
          </a:p>
        </p:txBody>
      </p:sp>
      <p:sp>
        <p:nvSpPr>
          <p:cNvPr id="28" name="Google Shape;28;p2"/>
          <p:cNvSpPr/>
          <p:nvPr/>
        </p:nvSpPr>
        <p:spPr>
          <a:xfrm>
            <a:off x="1003578" y="3035022"/>
            <a:ext cx="184904" cy="3555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799"/>
              <a:buFont typeface="Calibri"/>
              <a:buNone/>
            </a:pPr>
            <a:r>
              <a:t/>
            </a:r>
            <a:endParaRPr sz="2799">
              <a:solidFill>
                <a:schemeClr val="dk1"/>
              </a:solidFill>
              <a:latin typeface="Calibri"/>
              <a:ea typeface="Calibri"/>
              <a:cs typeface="Calibri"/>
              <a:sym typeface="Calibri"/>
            </a:endParaRPr>
          </a:p>
        </p:txBody>
      </p:sp>
      <p:sp>
        <p:nvSpPr>
          <p:cNvPr id="29" name="Google Shape;29;p2"/>
          <p:cNvSpPr/>
          <p:nvPr/>
        </p:nvSpPr>
        <p:spPr>
          <a:xfrm>
            <a:off x="947618" y="4430197"/>
            <a:ext cx="296823" cy="3555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799"/>
              <a:buFont typeface="Calibri"/>
              <a:buNone/>
            </a:pPr>
            <a:r>
              <a:t/>
            </a:r>
            <a:endParaRPr sz="2799">
              <a:solidFill>
                <a:schemeClr val="dk1"/>
              </a:solidFill>
              <a:latin typeface="Calibri"/>
              <a:ea typeface="Calibri"/>
              <a:cs typeface="Calibri"/>
              <a:sym typeface="Calibri"/>
            </a:endParaRPr>
          </a:p>
        </p:txBody>
      </p:sp>
      <p:sp>
        <p:nvSpPr>
          <p:cNvPr id="30" name="Google Shape;30;p2"/>
          <p:cNvSpPr/>
          <p:nvPr/>
        </p:nvSpPr>
        <p:spPr>
          <a:xfrm>
            <a:off x="946904" y="6204585"/>
            <a:ext cx="298252" cy="3555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799"/>
              <a:buFont typeface="Calibri"/>
              <a:buNone/>
            </a:pPr>
            <a:r>
              <a:t/>
            </a:r>
            <a:endParaRPr sz="2799">
              <a:solidFill>
                <a:schemeClr val="dk1"/>
              </a:solidFill>
              <a:latin typeface="Calibri"/>
              <a:ea typeface="Calibri"/>
              <a:cs typeface="Calibri"/>
              <a:sym typeface="Calibri"/>
            </a:endParaRPr>
          </a:p>
        </p:txBody>
      </p:sp>
      <p:pic>
        <p:nvPicPr>
          <p:cNvPr id="31" name="Google Shape;31;p2"/>
          <p:cNvPicPr preferRelativeResize="0"/>
          <p:nvPr/>
        </p:nvPicPr>
        <p:blipFill rotWithShape="1">
          <a:blip r:embed="rId3">
            <a:alphaModFix/>
          </a:blip>
          <a:srcRect b="0" l="0" r="0" t="0"/>
          <a:stretch/>
        </p:blipFill>
        <p:spPr>
          <a:xfrm>
            <a:off x="5407250" y="2583500"/>
            <a:ext cx="3815910" cy="4048899"/>
          </a:xfrm>
          <a:prstGeom prst="rect">
            <a:avLst/>
          </a:prstGeom>
          <a:noFill/>
          <a:ln>
            <a:noFill/>
          </a:ln>
        </p:spPr>
      </p:pic>
      <p:pic>
        <p:nvPicPr>
          <p:cNvPr id="32" name="Google Shape;32;p2"/>
          <p:cNvPicPr preferRelativeResize="0"/>
          <p:nvPr/>
        </p:nvPicPr>
        <p:blipFill>
          <a:blip r:embed="rId4">
            <a:alphaModFix/>
          </a:blip>
          <a:stretch>
            <a:fillRect/>
          </a:stretch>
        </p:blipFill>
        <p:spPr>
          <a:xfrm>
            <a:off x="836350" y="2583513"/>
            <a:ext cx="4052649" cy="4048899"/>
          </a:xfrm>
          <a:prstGeom prst="rect">
            <a:avLst/>
          </a:prstGeom>
          <a:noFill/>
          <a:ln>
            <a:noFill/>
          </a:ln>
        </p:spPr>
      </p:pic>
      <p:pic>
        <p:nvPicPr>
          <p:cNvPr id="33" name="Google Shape;33;p2"/>
          <p:cNvPicPr preferRelativeResize="0"/>
          <p:nvPr/>
        </p:nvPicPr>
        <p:blipFill>
          <a:blip r:embed="rId5">
            <a:alphaModFix/>
          </a:blip>
          <a:stretch>
            <a:fillRect/>
          </a:stretch>
        </p:blipFill>
        <p:spPr>
          <a:xfrm>
            <a:off x="9741401" y="2583519"/>
            <a:ext cx="4052649" cy="4048880"/>
          </a:xfrm>
          <a:prstGeom prst="rect">
            <a:avLst/>
          </a:prstGeom>
          <a:solidFill>
            <a:srgbClr val="FFFFFF"/>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f99eac5687_1_19"/>
          <p:cNvSpPr txBox="1"/>
          <p:nvPr/>
        </p:nvSpPr>
        <p:spPr>
          <a:xfrm>
            <a:off x="2001900" y="311700"/>
            <a:ext cx="10626600" cy="7389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Clr>
                <a:srgbClr val="333F70"/>
              </a:buClr>
              <a:buSzPts val="4860"/>
              <a:buFont typeface="Unbounded"/>
              <a:buNone/>
            </a:pPr>
            <a:r>
              <a:rPr b="1" lang="en-US" sz="4500">
                <a:solidFill>
                  <a:srgbClr val="333F70"/>
                </a:solidFill>
                <a:latin typeface="Unbounded"/>
                <a:ea typeface="Unbounded"/>
                <a:cs typeface="Unbounded"/>
                <a:sym typeface="Unbounded"/>
              </a:rPr>
              <a:t>Compras de Usuario</a:t>
            </a:r>
            <a:endParaRPr b="1" sz="3900">
              <a:solidFill>
                <a:srgbClr val="333F70"/>
              </a:solidFill>
              <a:latin typeface="Unbounded"/>
              <a:ea typeface="Unbounded"/>
              <a:cs typeface="Unbounded"/>
              <a:sym typeface="Unbounded"/>
            </a:endParaRPr>
          </a:p>
        </p:txBody>
      </p:sp>
      <p:sp>
        <p:nvSpPr>
          <p:cNvPr id="168" name="Google Shape;168;g2f99eac5687_1_19"/>
          <p:cNvSpPr txBox="1"/>
          <p:nvPr/>
        </p:nvSpPr>
        <p:spPr>
          <a:xfrm>
            <a:off x="523900" y="1825650"/>
            <a:ext cx="4175100" cy="4937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US" sz="1800"/>
              <a:t>Actualmente, se está desarrollando una sección especial para que los usuarios puedan consultar el historial de sus compras, incluyendo detalles como el nombre del producto, precio, fecha de compra, entre otros. Además, en la misma interfaz se está implementando un botón que permitirá a los clientes volver a realizar un pedido anterior de manera rápida y sencilla, facilitando así el proceso de compra.</a:t>
            </a:r>
            <a:endParaRPr sz="1800"/>
          </a:p>
          <a:p>
            <a:pPr indent="0" lvl="0" marL="0" rtl="0" algn="l">
              <a:spcBef>
                <a:spcPts val="1200"/>
              </a:spcBef>
              <a:spcAft>
                <a:spcPts val="0"/>
              </a:spcAft>
              <a:buNone/>
            </a:pPr>
            <a:r>
              <a:t/>
            </a:r>
            <a:endParaRPr/>
          </a:p>
        </p:txBody>
      </p:sp>
      <p:pic>
        <p:nvPicPr>
          <p:cNvPr id="169" name="Google Shape;169;g2f99eac5687_1_19"/>
          <p:cNvPicPr preferRelativeResize="0"/>
          <p:nvPr/>
        </p:nvPicPr>
        <p:blipFill>
          <a:blip r:embed="rId3">
            <a:alphaModFix/>
          </a:blip>
          <a:stretch>
            <a:fillRect/>
          </a:stretch>
        </p:blipFill>
        <p:spPr>
          <a:xfrm>
            <a:off x="4945075" y="1825650"/>
            <a:ext cx="9510699" cy="4937100"/>
          </a:xfrm>
          <a:prstGeom prst="rect">
            <a:avLst/>
          </a:prstGeom>
          <a:noFill/>
          <a:ln>
            <a:noFill/>
          </a:ln>
        </p:spPr>
      </p:pic>
      <p:pic>
        <p:nvPicPr>
          <p:cNvPr id="170" name="Google Shape;170;g2f99eac5687_1_19"/>
          <p:cNvPicPr preferRelativeResize="0"/>
          <p:nvPr/>
        </p:nvPicPr>
        <p:blipFill>
          <a:blip r:embed="rId4">
            <a:alphaModFix/>
          </a:blip>
          <a:stretch>
            <a:fillRect/>
          </a:stretch>
        </p:blipFill>
        <p:spPr>
          <a:xfrm>
            <a:off x="1533075" y="5586025"/>
            <a:ext cx="2368400" cy="2368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2f99eac5687_1_26"/>
          <p:cNvSpPr txBox="1"/>
          <p:nvPr/>
        </p:nvSpPr>
        <p:spPr>
          <a:xfrm>
            <a:off x="2001900" y="311700"/>
            <a:ext cx="10626600" cy="7389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Clr>
                <a:srgbClr val="333F70"/>
              </a:buClr>
              <a:buSzPts val="4860"/>
              <a:buFont typeface="Unbounded"/>
              <a:buNone/>
            </a:pPr>
            <a:r>
              <a:rPr b="1" lang="en-US" sz="4500">
                <a:solidFill>
                  <a:srgbClr val="333F70"/>
                </a:solidFill>
                <a:latin typeface="Unbounded"/>
                <a:ea typeface="Unbounded"/>
                <a:cs typeface="Unbounded"/>
                <a:sym typeface="Unbounded"/>
              </a:rPr>
              <a:t>Desarrollo general</a:t>
            </a:r>
            <a:endParaRPr b="1" sz="3900">
              <a:solidFill>
                <a:srgbClr val="333F70"/>
              </a:solidFill>
              <a:latin typeface="Unbounded"/>
              <a:ea typeface="Unbounded"/>
              <a:cs typeface="Unbounded"/>
              <a:sym typeface="Unbounded"/>
            </a:endParaRPr>
          </a:p>
        </p:txBody>
      </p:sp>
      <p:sp>
        <p:nvSpPr>
          <p:cNvPr id="176" name="Google Shape;176;g2f99eac5687_1_26"/>
          <p:cNvSpPr txBox="1"/>
          <p:nvPr/>
        </p:nvSpPr>
        <p:spPr>
          <a:xfrm>
            <a:off x="2444750" y="1460500"/>
            <a:ext cx="9747300" cy="40959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200"/>
              </a:spcBef>
              <a:spcAft>
                <a:spcPts val="0"/>
              </a:spcAft>
              <a:buSzPts val="1700"/>
              <a:buChar char="●"/>
            </a:pPr>
            <a:r>
              <a:rPr lang="en-US" sz="1700"/>
              <a:t>Actualmente, se están realizando pruebas unitarias en cada apartado de la página web, corrigiendo y rediseñando cualquier error o área de mejora para optimizar su funcionamiento.</a:t>
            </a:r>
            <a:endParaRPr sz="1700"/>
          </a:p>
          <a:p>
            <a:pPr indent="0" lvl="0" marL="457200" rtl="0" algn="l">
              <a:lnSpc>
                <a:spcPct val="115000"/>
              </a:lnSpc>
              <a:spcBef>
                <a:spcPts val="1200"/>
              </a:spcBef>
              <a:spcAft>
                <a:spcPts val="0"/>
              </a:spcAft>
              <a:buNone/>
            </a:pPr>
            <a:r>
              <a:t/>
            </a:r>
            <a:endParaRPr sz="1700"/>
          </a:p>
          <a:p>
            <a:pPr indent="-336550" lvl="0" marL="457200" rtl="0" algn="l">
              <a:lnSpc>
                <a:spcPct val="115000"/>
              </a:lnSpc>
              <a:spcBef>
                <a:spcPts val="1200"/>
              </a:spcBef>
              <a:spcAft>
                <a:spcPts val="0"/>
              </a:spcAft>
              <a:buSzPts val="1700"/>
              <a:buChar char="●"/>
            </a:pPr>
            <a:r>
              <a:rPr lang="en-US" sz="1700"/>
              <a:t>Paralelamente, se continúa mejorando la sección de administración, buscando optimizar los procesos relacionados con la gestión y distribución de las ventas. Asimismo, se está trabajando en el diseño del sitio para mejorar la presentación de la publicidad y la navegación, ofreciendo una experiencia más atractiva para los usuarios.</a:t>
            </a:r>
            <a:endParaRPr sz="1700"/>
          </a:p>
          <a:p>
            <a:pPr indent="0" lvl="0" marL="457200" rtl="0" algn="l">
              <a:lnSpc>
                <a:spcPct val="115000"/>
              </a:lnSpc>
              <a:spcBef>
                <a:spcPts val="1200"/>
              </a:spcBef>
              <a:spcAft>
                <a:spcPts val="0"/>
              </a:spcAft>
              <a:buNone/>
            </a:pPr>
            <a:r>
              <a:t/>
            </a:r>
            <a:endParaRPr sz="1700"/>
          </a:p>
          <a:p>
            <a:pPr indent="-336550" lvl="0" marL="457200" rtl="0" algn="l">
              <a:lnSpc>
                <a:spcPct val="115000"/>
              </a:lnSpc>
              <a:spcBef>
                <a:spcPts val="1200"/>
              </a:spcBef>
              <a:spcAft>
                <a:spcPts val="0"/>
              </a:spcAft>
              <a:buSzPts val="1700"/>
              <a:buChar char="●"/>
            </a:pPr>
            <a:r>
              <a:rPr lang="en-US" sz="1700"/>
              <a:t>Se están implementando procesos de automatización para aumentar la eficiencia operativa, y se está desarrollando un apartado de inventarios que permitirá gestionar de manera más efectiva las existencias de productos y las posibles mermas.</a:t>
            </a:r>
            <a:endParaRPr sz="1700"/>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pic>
        <p:nvPicPr>
          <p:cNvPr id="177" name="Google Shape;177;g2f99eac5687_1_26"/>
          <p:cNvPicPr preferRelativeResize="0"/>
          <p:nvPr/>
        </p:nvPicPr>
        <p:blipFill>
          <a:blip r:embed="rId3">
            <a:alphaModFix/>
          </a:blip>
          <a:stretch>
            <a:fillRect/>
          </a:stretch>
        </p:blipFill>
        <p:spPr>
          <a:xfrm>
            <a:off x="6131000" y="5661175"/>
            <a:ext cx="2368400" cy="2368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3031c8fd670_0_3"/>
          <p:cNvSpPr txBox="1"/>
          <p:nvPr/>
        </p:nvSpPr>
        <p:spPr>
          <a:xfrm>
            <a:off x="0" y="164100"/>
            <a:ext cx="14630400" cy="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500">
                <a:solidFill>
                  <a:srgbClr val="333F70"/>
                </a:solidFill>
                <a:latin typeface="Unbounded"/>
                <a:ea typeface="Unbounded"/>
                <a:cs typeface="Unbounded"/>
                <a:sym typeface="Unbounded"/>
              </a:rPr>
              <a:t>Precios Sucursal</a:t>
            </a:r>
            <a:endParaRPr b="1" sz="4500">
              <a:solidFill>
                <a:srgbClr val="333F70"/>
              </a:solidFill>
              <a:latin typeface="Unbounded"/>
              <a:ea typeface="Unbounded"/>
              <a:cs typeface="Unbounded"/>
              <a:sym typeface="Unbounded"/>
            </a:endParaRPr>
          </a:p>
          <a:p>
            <a:pPr indent="0" lvl="0" marL="0" rtl="0" algn="ctr">
              <a:lnSpc>
                <a:spcPct val="125000"/>
              </a:lnSpc>
              <a:spcBef>
                <a:spcPts val="0"/>
              </a:spcBef>
              <a:spcAft>
                <a:spcPts val="0"/>
              </a:spcAft>
              <a:buClr>
                <a:srgbClr val="333F70"/>
              </a:buClr>
              <a:buSzPts val="4860"/>
              <a:buFont typeface="Unbounded"/>
              <a:buNone/>
            </a:pPr>
            <a:r>
              <a:t/>
            </a:r>
            <a:endParaRPr b="1" sz="3900">
              <a:solidFill>
                <a:srgbClr val="333F70"/>
              </a:solidFill>
              <a:latin typeface="Unbounded"/>
              <a:ea typeface="Unbounded"/>
              <a:cs typeface="Unbounded"/>
              <a:sym typeface="Unbounded"/>
            </a:endParaRPr>
          </a:p>
        </p:txBody>
      </p:sp>
      <p:sp>
        <p:nvSpPr>
          <p:cNvPr id="183" name="Google Shape;183;g3031c8fd670_0_3"/>
          <p:cNvSpPr txBox="1"/>
          <p:nvPr/>
        </p:nvSpPr>
        <p:spPr>
          <a:xfrm>
            <a:off x="854025" y="2058100"/>
            <a:ext cx="5713200" cy="520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chemeClr val="dk1"/>
                </a:solidFill>
              </a:rPr>
              <a:t>Se </a:t>
            </a:r>
            <a:r>
              <a:rPr lang="en-US" sz="2700">
                <a:solidFill>
                  <a:schemeClr val="dk1"/>
                </a:solidFill>
              </a:rPr>
              <a:t>avanzó</a:t>
            </a:r>
            <a:r>
              <a:rPr lang="en-US" sz="2700">
                <a:solidFill>
                  <a:schemeClr val="dk1"/>
                </a:solidFill>
              </a:rPr>
              <a:t> con el cambio </a:t>
            </a:r>
            <a:r>
              <a:rPr lang="en-US" sz="2700">
                <a:solidFill>
                  <a:schemeClr val="dk1"/>
                </a:solidFill>
              </a:rPr>
              <a:t>dinámico</a:t>
            </a:r>
            <a:r>
              <a:rPr lang="en-US" sz="2700">
                <a:solidFill>
                  <a:schemeClr val="dk1"/>
                </a:solidFill>
              </a:rPr>
              <a:t> de precios de sucursal se </a:t>
            </a:r>
            <a:r>
              <a:rPr lang="en-US" sz="2700">
                <a:solidFill>
                  <a:schemeClr val="dk1"/>
                </a:solidFill>
              </a:rPr>
              <a:t>logró</a:t>
            </a:r>
            <a:r>
              <a:rPr lang="en-US" sz="2700">
                <a:solidFill>
                  <a:schemeClr val="dk1"/>
                </a:solidFill>
              </a:rPr>
              <a:t> una </a:t>
            </a:r>
            <a:r>
              <a:rPr lang="en-US" sz="2700">
                <a:solidFill>
                  <a:schemeClr val="dk1"/>
                </a:solidFill>
              </a:rPr>
              <a:t>simulación</a:t>
            </a:r>
            <a:r>
              <a:rPr lang="en-US" sz="2700">
                <a:solidFill>
                  <a:schemeClr val="dk1"/>
                </a:solidFill>
              </a:rPr>
              <a:t> la cual fue exitosa en los cambios de precio en la matriz.</a:t>
            </a:r>
            <a:endParaRPr sz="2700">
              <a:solidFill>
                <a:srgbClr val="434343"/>
              </a:solidFill>
            </a:endParaRPr>
          </a:p>
        </p:txBody>
      </p:sp>
      <p:sp>
        <p:nvSpPr>
          <p:cNvPr id="184" name="Google Shape;184;g3031c8fd670_0_3"/>
          <p:cNvSpPr txBox="1"/>
          <p:nvPr/>
        </p:nvSpPr>
        <p:spPr>
          <a:xfrm>
            <a:off x="8929375" y="1280450"/>
            <a:ext cx="4521300" cy="400200"/>
          </a:xfrm>
          <a:prstGeom prst="rect">
            <a:avLst/>
          </a:prstGeom>
          <a:noFill/>
          <a:ln>
            <a:noFill/>
          </a:ln>
        </p:spPr>
        <p:txBody>
          <a:bodyPr anchorCtr="0" anchor="t" bIns="91425" lIns="91425" spcFirstLastPara="1" rIns="91425" wrap="square" tIns="91425">
            <a:spAutoFit/>
          </a:bodyPr>
          <a:lstStyle/>
          <a:p>
            <a:pPr indent="0" lvl="0" marL="0" rtl="0" algn="ctr">
              <a:lnSpc>
                <a:spcPct val="125000"/>
              </a:lnSpc>
              <a:spcBef>
                <a:spcPts val="0"/>
              </a:spcBef>
              <a:spcAft>
                <a:spcPts val="0"/>
              </a:spcAft>
              <a:buNone/>
            </a:pPr>
            <a:r>
              <a:t/>
            </a:r>
            <a:endParaRPr/>
          </a:p>
        </p:txBody>
      </p:sp>
      <p:sp>
        <p:nvSpPr>
          <p:cNvPr id="185" name="Google Shape;185;g3031c8fd670_0_3"/>
          <p:cNvSpPr txBox="1"/>
          <p:nvPr/>
        </p:nvSpPr>
        <p:spPr>
          <a:xfrm>
            <a:off x="1357875" y="1280450"/>
            <a:ext cx="5422800" cy="400200"/>
          </a:xfrm>
          <a:prstGeom prst="rect">
            <a:avLst/>
          </a:prstGeom>
          <a:noFill/>
          <a:ln>
            <a:noFill/>
          </a:ln>
        </p:spPr>
        <p:txBody>
          <a:bodyPr anchorCtr="0" anchor="t" bIns="91425" lIns="91425" spcFirstLastPara="1" rIns="91425" wrap="square" tIns="91425">
            <a:spAutoFit/>
          </a:bodyPr>
          <a:lstStyle/>
          <a:p>
            <a:pPr indent="0" lvl="0" marL="0" rtl="0" algn="ctr">
              <a:lnSpc>
                <a:spcPct val="125000"/>
              </a:lnSpc>
              <a:spcBef>
                <a:spcPts val="0"/>
              </a:spcBef>
              <a:spcAft>
                <a:spcPts val="0"/>
              </a:spcAft>
              <a:buNone/>
            </a:pPr>
            <a:r>
              <a:t/>
            </a:r>
            <a:endParaRPr/>
          </a:p>
        </p:txBody>
      </p:sp>
      <p:pic>
        <p:nvPicPr>
          <p:cNvPr id="186" name="Google Shape;186;g3031c8fd670_0_3"/>
          <p:cNvPicPr preferRelativeResize="0"/>
          <p:nvPr/>
        </p:nvPicPr>
        <p:blipFill>
          <a:blip r:embed="rId3">
            <a:alphaModFix/>
          </a:blip>
          <a:stretch>
            <a:fillRect/>
          </a:stretch>
        </p:blipFill>
        <p:spPr>
          <a:xfrm>
            <a:off x="6567225" y="2570050"/>
            <a:ext cx="7758373" cy="379630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2f8f7b9b529_0_1"/>
          <p:cNvSpPr txBox="1"/>
          <p:nvPr/>
        </p:nvSpPr>
        <p:spPr>
          <a:xfrm>
            <a:off x="0" y="164100"/>
            <a:ext cx="14630400" cy="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500">
                <a:solidFill>
                  <a:srgbClr val="333F70"/>
                </a:solidFill>
                <a:latin typeface="Unbounded"/>
                <a:ea typeface="Unbounded"/>
                <a:cs typeface="Unbounded"/>
                <a:sym typeface="Unbounded"/>
              </a:rPr>
              <a:t>Checador</a:t>
            </a:r>
            <a:endParaRPr b="1" sz="4500">
              <a:solidFill>
                <a:srgbClr val="333F70"/>
              </a:solidFill>
              <a:latin typeface="Unbounded"/>
              <a:ea typeface="Unbounded"/>
              <a:cs typeface="Unbounded"/>
              <a:sym typeface="Unbounded"/>
            </a:endParaRPr>
          </a:p>
          <a:p>
            <a:pPr indent="0" lvl="0" marL="0" rtl="0" algn="ctr">
              <a:lnSpc>
                <a:spcPct val="125000"/>
              </a:lnSpc>
              <a:spcBef>
                <a:spcPts val="0"/>
              </a:spcBef>
              <a:spcAft>
                <a:spcPts val="0"/>
              </a:spcAft>
              <a:buClr>
                <a:srgbClr val="333F70"/>
              </a:buClr>
              <a:buSzPts val="4860"/>
              <a:buFont typeface="Unbounded"/>
              <a:buNone/>
            </a:pPr>
            <a:r>
              <a:t/>
            </a:r>
            <a:endParaRPr b="1" sz="3900">
              <a:solidFill>
                <a:srgbClr val="333F70"/>
              </a:solidFill>
              <a:latin typeface="Unbounded"/>
              <a:ea typeface="Unbounded"/>
              <a:cs typeface="Unbounded"/>
              <a:sym typeface="Unbounded"/>
            </a:endParaRPr>
          </a:p>
        </p:txBody>
      </p:sp>
      <p:sp>
        <p:nvSpPr>
          <p:cNvPr id="192" name="Google Shape;192;g2f8f7b9b529_0_1"/>
          <p:cNvSpPr txBox="1"/>
          <p:nvPr/>
        </p:nvSpPr>
        <p:spPr>
          <a:xfrm>
            <a:off x="854025" y="2058100"/>
            <a:ext cx="5713200" cy="520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chemeClr val="dk1"/>
                </a:solidFill>
              </a:rPr>
              <a:t>Se </a:t>
            </a:r>
            <a:r>
              <a:rPr lang="en-US" sz="2700">
                <a:solidFill>
                  <a:schemeClr val="dk1"/>
                </a:solidFill>
              </a:rPr>
              <a:t>está</a:t>
            </a:r>
            <a:r>
              <a:rPr lang="en-US" sz="2700">
                <a:solidFill>
                  <a:schemeClr val="dk1"/>
                </a:solidFill>
              </a:rPr>
              <a:t> planeando una nueva estrategia para eliminar las </a:t>
            </a:r>
            <a:r>
              <a:rPr lang="en-US" sz="2700">
                <a:solidFill>
                  <a:schemeClr val="dk1"/>
                </a:solidFill>
              </a:rPr>
              <a:t>checadas</a:t>
            </a:r>
            <a:r>
              <a:rPr lang="en-US" sz="2700">
                <a:solidFill>
                  <a:schemeClr val="dk1"/>
                </a:solidFill>
              </a:rPr>
              <a:t> en los descansos y asi sea mas </a:t>
            </a:r>
            <a:r>
              <a:rPr lang="en-US" sz="2700">
                <a:solidFill>
                  <a:schemeClr val="dk1"/>
                </a:solidFill>
              </a:rPr>
              <a:t>agilizado</a:t>
            </a:r>
            <a:r>
              <a:rPr lang="en-US" sz="2700">
                <a:solidFill>
                  <a:schemeClr val="dk1"/>
                </a:solidFill>
              </a:rPr>
              <a:t> el proceso de la </a:t>
            </a:r>
            <a:r>
              <a:rPr lang="en-US" sz="2700">
                <a:solidFill>
                  <a:schemeClr val="dk1"/>
                </a:solidFill>
              </a:rPr>
              <a:t>nómina.</a:t>
            </a:r>
            <a:endParaRPr sz="2700">
              <a:solidFill>
                <a:srgbClr val="434343"/>
              </a:solidFill>
            </a:endParaRPr>
          </a:p>
        </p:txBody>
      </p:sp>
      <p:sp>
        <p:nvSpPr>
          <p:cNvPr id="193" name="Google Shape;193;g2f8f7b9b529_0_1"/>
          <p:cNvSpPr txBox="1"/>
          <p:nvPr/>
        </p:nvSpPr>
        <p:spPr>
          <a:xfrm>
            <a:off x="8929375" y="1280450"/>
            <a:ext cx="4521300" cy="400200"/>
          </a:xfrm>
          <a:prstGeom prst="rect">
            <a:avLst/>
          </a:prstGeom>
          <a:noFill/>
          <a:ln>
            <a:noFill/>
          </a:ln>
        </p:spPr>
        <p:txBody>
          <a:bodyPr anchorCtr="0" anchor="t" bIns="91425" lIns="91425" spcFirstLastPara="1" rIns="91425" wrap="square" tIns="91425">
            <a:spAutoFit/>
          </a:bodyPr>
          <a:lstStyle/>
          <a:p>
            <a:pPr indent="0" lvl="0" marL="0" rtl="0" algn="ctr">
              <a:lnSpc>
                <a:spcPct val="125000"/>
              </a:lnSpc>
              <a:spcBef>
                <a:spcPts val="0"/>
              </a:spcBef>
              <a:spcAft>
                <a:spcPts val="0"/>
              </a:spcAft>
              <a:buNone/>
            </a:pPr>
            <a:r>
              <a:t/>
            </a:r>
            <a:endParaRPr/>
          </a:p>
        </p:txBody>
      </p:sp>
      <p:sp>
        <p:nvSpPr>
          <p:cNvPr id="194" name="Google Shape;194;g2f8f7b9b529_0_1"/>
          <p:cNvSpPr txBox="1"/>
          <p:nvPr/>
        </p:nvSpPr>
        <p:spPr>
          <a:xfrm>
            <a:off x="1357875" y="1280450"/>
            <a:ext cx="5422800" cy="400200"/>
          </a:xfrm>
          <a:prstGeom prst="rect">
            <a:avLst/>
          </a:prstGeom>
          <a:noFill/>
          <a:ln>
            <a:noFill/>
          </a:ln>
        </p:spPr>
        <p:txBody>
          <a:bodyPr anchorCtr="0" anchor="t" bIns="91425" lIns="91425" spcFirstLastPara="1" rIns="91425" wrap="square" tIns="91425">
            <a:spAutoFit/>
          </a:bodyPr>
          <a:lstStyle/>
          <a:p>
            <a:pPr indent="0" lvl="0" marL="0" rtl="0" algn="ctr">
              <a:lnSpc>
                <a:spcPct val="125000"/>
              </a:lnSpc>
              <a:spcBef>
                <a:spcPts val="0"/>
              </a:spcBef>
              <a:spcAft>
                <a:spcPts val="0"/>
              </a:spcAft>
              <a:buNone/>
            </a:pPr>
            <a:r>
              <a:t/>
            </a:r>
            <a:endParaRPr/>
          </a:p>
        </p:txBody>
      </p:sp>
      <p:pic>
        <p:nvPicPr>
          <p:cNvPr id="195" name="Google Shape;195;g2f8f7b9b529_0_1"/>
          <p:cNvPicPr preferRelativeResize="0"/>
          <p:nvPr/>
        </p:nvPicPr>
        <p:blipFill>
          <a:blip r:embed="rId3">
            <a:alphaModFix/>
          </a:blip>
          <a:stretch>
            <a:fillRect/>
          </a:stretch>
        </p:blipFill>
        <p:spPr>
          <a:xfrm>
            <a:off x="6400250" y="2415475"/>
            <a:ext cx="7758374" cy="44905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6"/>
          <p:cNvSpPr/>
          <p:nvPr/>
        </p:nvSpPr>
        <p:spPr>
          <a:xfrm>
            <a:off x="829508" y="863441"/>
            <a:ext cx="7484983" cy="1481376"/>
          </a:xfrm>
          <a:prstGeom prst="rect">
            <a:avLst/>
          </a:prstGeom>
          <a:noFill/>
          <a:ln>
            <a:noFill/>
          </a:ln>
        </p:spPr>
        <p:txBody>
          <a:bodyPr anchorCtr="0" anchor="t" bIns="45700" lIns="91425" spcFirstLastPara="1" rIns="91425" wrap="square" tIns="45700">
            <a:noAutofit/>
          </a:bodyPr>
          <a:lstStyle/>
          <a:p>
            <a:pPr indent="0" lvl="0" marL="0" marR="0" rtl="0" algn="l">
              <a:lnSpc>
                <a:spcPct val="124989"/>
              </a:lnSpc>
              <a:spcBef>
                <a:spcPts val="0"/>
              </a:spcBef>
              <a:spcAft>
                <a:spcPts val="0"/>
              </a:spcAft>
              <a:buClr>
                <a:schemeClr val="dk1"/>
              </a:buClr>
              <a:buSzPts val="4666"/>
              <a:buFont typeface="Calibri"/>
              <a:buNone/>
            </a:pPr>
            <a:r>
              <a:t/>
            </a:r>
            <a:endParaRPr sz="4666">
              <a:solidFill>
                <a:schemeClr val="dk1"/>
              </a:solidFill>
              <a:latin typeface="Calibri"/>
              <a:ea typeface="Calibri"/>
              <a:cs typeface="Calibri"/>
              <a:sym typeface="Calibri"/>
            </a:endParaRPr>
          </a:p>
        </p:txBody>
      </p:sp>
      <p:sp>
        <p:nvSpPr>
          <p:cNvPr id="202" name="Google Shape;202;p6"/>
          <p:cNvSpPr/>
          <p:nvPr/>
        </p:nvSpPr>
        <p:spPr>
          <a:xfrm>
            <a:off x="829502" y="855900"/>
            <a:ext cx="6753600" cy="903000"/>
          </a:xfrm>
          <a:prstGeom prst="rect">
            <a:avLst/>
          </a:prstGeom>
          <a:noFill/>
          <a:ln>
            <a:noFill/>
          </a:ln>
        </p:spPr>
        <p:txBody>
          <a:bodyPr anchorCtr="0" anchor="t" bIns="45700" lIns="91425" spcFirstLastPara="1" rIns="91425" wrap="square" tIns="45700">
            <a:noAutofit/>
          </a:bodyPr>
          <a:lstStyle/>
          <a:p>
            <a:pPr indent="0" lvl="0" marL="0" marR="0" rtl="0" algn="l">
              <a:lnSpc>
                <a:spcPct val="121500"/>
              </a:lnSpc>
              <a:spcBef>
                <a:spcPts val="0"/>
              </a:spcBef>
              <a:spcAft>
                <a:spcPts val="0"/>
              </a:spcAft>
              <a:buClr>
                <a:srgbClr val="333F70"/>
              </a:buClr>
              <a:buSzPts val="4800"/>
              <a:buFont typeface="Unbounded"/>
              <a:buNone/>
            </a:pPr>
            <a:r>
              <a:rPr b="1" lang="en-US" sz="4800">
                <a:solidFill>
                  <a:srgbClr val="333F70"/>
                </a:solidFill>
                <a:latin typeface="Unbounded"/>
                <a:ea typeface="Unbounded"/>
                <a:cs typeface="Unbounded"/>
                <a:sym typeface="Unbounded"/>
              </a:rPr>
              <a:t>Observaciones</a:t>
            </a:r>
            <a:r>
              <a:rPr b="1" lang="en-US" sz="4666">
                <a:solidFill>
                  <a:srgbClr val="333F70"/>
                </a:solidFill>
                <a:latin typeface="Unbounded"/>
                <a:ea typeface="Unbounded"/>
                <a:cs typeface="Unbounded"/>
                <a:sym typeface="Unbounded"/>
              </a:rPr>
              <a:t>	</a:t>
            </a:r>
            <a:endParaRPr/>
          </a:p>
          <a:p>
            <a:pPr indent="0" lvl="0" marL="0" marR="0" rtl="0" algn="l">
              <a:lnSpc>
                <a:spcPct val="124989"/>
              </a:lnSpc>
              <a:spcBef>
                <a:spcPts val="0"/>
              </a:spcBef>
              <a:spcAft>
                <a:spcPts val="0"/>
              </a:spcAft>
              <a:buClr>
                <a:schemeClr val="dk1"/>
              </a:buClr>
              <a:buSzPts val="4666"/>
              <a:buFont typeface="Calibri"/>
              <a:buNone/>
            </a:pPr>
            <a:r>
              <a:t/>
            </a:r>
            <a:endParaRPr sz="4666">
              <a:solidFill>
                <a:schemeClr val="dk1"/>
              </a:solidFill>
              <a:latin typeface="Calibri"/>
              <a:ea typeface="Calibri"/>
              <a:cs typeface="Calibri"/>
              <a:sym typeface="Calibri"/>
            </a:endParaRPr>
          </a:p>
        </p:txBody>
      </p:sp>
      <p:pic>
        <p:nvPicPr>
          <p:cNvPr id="203" name="Google Shape;203;p6"/>
          <p:cNvPicPr preferRelativeResize="0"/>
          <p:nvPr/>
        </p:nvPicPr>
        <p:blipFill>
          <a:blip r:embed="rId3">
            <a:alphaModFix/>
          </a:blip>
          <a:stretch>
            <a:fillRect/>
          </a:stretch>
        </p:blipFill>
        <p:spPr>
          <a:xfrm>
            <a:off x="10967750" y="241674"/>
            <a:ext cx="3600500" cy="7746250"/>
          </a:xfrm>
          <a:prstGeom prst="rect">
            <a:avLst/>
          </a:prstGeom>
          <a:noFill/>
          <a:ln>
            <a:noFill/>
          </a:ln>
        </p:spPr>
      </p:pic>
      <p:sp>
        <p:nvSpPr>
          <p:cNvPr id="204" name="Google Shape;204;p6"/>
          <p:cNvSpPr txBox="1"/>
          <p:nvPr/>
        </p:nvSpPr>
        <p:spPr>
          <a:xfrm>
            <a:off x="829500" y="1864700"/>
            <a:ext cx="71604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Se nos reportó que judith necesita visualizar las </a:t>
            </a:r>
            <a:r>
              <a:rPr lang="en-US" sz="2000"/>
              <a:t>cámaras</a:t>
            </a:r>
            <a:r>
              <a:rPr lang="en-US" sz="2000"/>
              <a:t> en su laptop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g2fd4fe237a8_0_30"/>
          <p:cNvSpPr txBox="1"/>
          <p:nvPr/>
        </p:nvSpPr>
        <p:spPr>
          <a:xfrm>
            <a:off x="542850" y="476725"/>
            <a:ext cx="7498800" cy="11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a:t>Solución</a:t>
            </a:r>
            <a:r>
              <a:rPr b="1" lang="en-US" sz="4000"/>
              <a:t> de verificador de precios </a:t>
            </a:r>
            <a:endParaRPr b="1" sz="4000"/>
          </a:p>
        </p:txBody>
      </p:sp>
      <p:sp>
        <p:nvSpPr>
          <p:cNvPr id="39" name="Google Shape;39;g2fd4fe237a8_0_30"/>
          <p:cNvSpPr txBox="1"/>
          <p:nvPr/>
        </p:nvSpPr>
        <p:spPr>
          <a:xfrm>
            <a:off x="699425" y="2216600"/>
            <a:ext cx="7342200" cy="48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a:t>Se </a:t>
            </a:r>
            <a:r>
              <a:rPr lang="en-US" sz="2700"/>
              <a:t>soluciona</a:t>
            </a:r>
            <a:r>
              <a:rPr lang="en-US" sz="2700"/>
              <a:t> la falla de ambos verificadores en la sucursal CTM. En muchas ocasiones, este problema ocurre cuando se interrumpe el suministro eléctrico o el servicio de internet.</a:t>
            </a:r>
            <a:endParaRPr sz="2700"/>
          </a:p>
        </p:txBody>
      </p:sp>
      <p:pic>
        <p:nvPicPr>
          <p:cNvPr id="40" name="Google Shape;40;g2fd4fe237a8_0_30"/>
          <p:cNvPicPr preferRelativeResize="0"/>
          <p:nvPr/>
        </p:nvPicPr>
        <p:blipFill>
          <a:blip r:embed="rId3">
            <a:alphaModFix/>
          </a:blip>
          <a:stretch>
            <a:fillRect/>
          </a:stretch>
        </p:blipFill>
        <p:spPr>
          <a:xfrm>
            <a:off x="9074469" y="476725"/>
            <a:ext cx="5555938" cy="72761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g306edf794e5_0_0"/>
          <p:cNvSpPr txBox="1"/>
          <p:nvPr/>
        </p:nvSpPr>
        <p:spPr>
          <a:xfrm>
            <a:off x="542850" y="476725"/>
            <a:ext cx="7498800" cy="11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a:t>Solución de verificador de precios </a:t>
            </a:r>
            <a:endParaRPr b="1" sz="4000"/>
          </a:p>
        </p:txBody>
      </p:sp>
      <p:sp>
        <p:nvSpPr>
          <p:cNvPr id="46" name="Google Shape;46;g306edf794e5_0_0"/>
          <p:cNvSpPr txBox="1"/>
          <p:nvPr/>
        </p:nvSpPr>
        <p:spPr>
          <a:xfrm>
            <a:off x="699425" y="2216600"/>
            <a:ext cx="7342200" cy="48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a:t>Se soluciona la falla de ambos verificadores en la sucursal MIRAVALLE. En muchas ocasiones, este problema ocurre cuando se interrumpe el suministro eléctrico o el servicio de internet.</a:t>
            </a:r>
            <a:endParaRPr sz="2700"/>
          </a:p>
        </p:txBody>
      </p:sp>
      <p:pic>
        <p:nvPicPr>
          <p:cNvPr id="47" name="Google Shape;47;g306edf794e5_0_0"/>
          <p:cNvPicPr preferRelativeResize="0"/>
          <p:nvPr/>
        </p:nvPicPr>
        <p:blipFill>
          <a:blip r:embed="rId3">
            <a:alphaModFix/>
          </a:blip>
          <a:stretch>
            <a:fillRect/>
          </a:stretch>
        </p:blipFill>
        <p:spPr>
          <a:xfrm>
            <a:off x="8459250" y="1286100"/>
            <a:ext cx="6171151" cy="5657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g30489a21c28_0_18"/>
          <p:cNvSpPr txBox="1"/>
          <p:nvPr/>
        </p:nvSpPr>
        <p:spPr>
          <a:xfrm>
            <a:off x="542850" y="476725"/>
            <a:ext cx="7498800" cy="11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a:t>Solución</a:t>
            </a:r>
            <a:r>
              <a:rPr b="1" lang="en-US" sz="4000"/>
              <a:t> de impresora Epson Multifuncional </a:t>
            </a:r>
            <a:endParaRPr b="1" sz="4000"/>
          </a:p>
        </p:txBody>
      </p:sp>
      <p:sp>
        <p:nvSpPr>
          <p:cNvPr id="53" name="Google Shape;53;g30489a21c28_0_18"/>
          <p:cNvSpPr txBox="1"/>
          <p:nvPr/>
        </p:nvSpPr>
        <p:spPr>
          <a:xfrm>
            <a:off x="699425" y="2216600"/>
            <a:ext cx="7342200" cy="48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a:t>Se recibió un reporte de la sucursal MIRAVALLE, El problema reportado indicaba que la impresora no generaba los documentos enviados a imprimir. La </a:t>
            </a:r>
            <a:r>
              <a:rPr lang="en-US" sz="2700"/>
              <a:t>solución</a:t>
            </a:r>
            <a:r>
              <a:rPr lang="en-US" sz="2700"/>
              <a:t> fue cambiar el puerto en la pc, lo que </a:t>
            </a:r>
            <a:r>
              <a:rPr lang="en-US" sz="2700"/>
              <a:t>permite</a:t>
            </a:r>
            <a:r>
              <a:rPr lang="en-US" sz="2700"/>
              <a:t> imprimir con </a:t>
            </a:r>
            <a:r>
              <a:rPr lang="en-US" sz="2700"/>
              <a:t>éxito</a:t>
            </a:r>
            <a:r>
              <a:rPr lang="en-US" sz="2700"/>
              <a:t>.</a:t>
            </a:r>
            <a:endParaRPr sz="2700"/>
          </a:p>
        </p:txBody>
      </p:sp>
      <p:pic>
        <p:nvPicPr>
          <p:cNvPr id="54" name="Google Shape;54;g30489a21c28_0_18"/>
          <p:cNvPicPr preferRelativeResize="0"/>
          <p:nvPr/>
        </p:nvPicPr>
        <p:blipFill>
          <a:blip r:embed="rId3">
            <a:alphaModFix/>
          </a:blip>
          <a:stretch>
            <a:fillRect/>
          </a:stretch>
        </p:blipFill>
        <p:spPr>
          <a:xfrm>
            <a:off x="9998525" y="842875"/>
            <a:ext cx="4631874" cy="61758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g30489a21c28_0_25"/>
          <p:cNvSpPr txBox="1"/>
          <p:nvPr/>
        </p:nvSpPr>
        <p:spPr>
          <a:xfrm>
            <a:off x="542850" y="476725"/>
            <a:ext cx="7498800" cy="11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a:t>Solución impresion de ticket</a:t>
            </a:r>
            <a:endParaRPr b="1" sz="4000"/>
          </a:p>
        </p:txBody>
      </p:sp>
      <p:sp>
        <p:nvSpPr>
          <p:cNvPr id="60" name="Google Shape;60;g30489a21c28_0_25"/>
          <p:cNvSpPr txBox="1"/>
          <p:nvPr/>
        </p:nvSpPr>
        <p:spPr>
          <a:xfrm>
            <a:off x="896425" y="2355000"/>
            <a:ext cx="7342200" cy="48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a:t>Se recibió un reporte de la sucursal MIRAVALLE, El problema reportado era que no </a:t>
            </a:r>
            <a:r>
              <a:rPr lang="en-US" sz="2700"/>
              <a:t>imprimía</a:t>
            </a:r>
            <a:r>
              <a:rPr lang="en-US" sz="2700"/>
              <a:t> y el cajón no </a:t>
            </a:r>
            <a:r>
              <a:rPr lang="en-US" sz="2700"/>
              <a:t>habría</a:t>
            </a:r>
            <a:r>
              <a:rPr lang="en-US" sz="2700"/>
              <a:t>, la </a:t>
            </a:r>
            <a:r>
              <a:rPr lang="en-US" sz="2700"/>
              <a:t>solución</a:t>
            </a:r>
            <a:r>
              <a:rPr lang="en-US" sz="2700"/>
              <a:t> fue volver agregar la impresora a la pc y a microsip, lo que </a:t>
            </a:r>
            <a:r>
              <a:rPr lang="en-US" sz="2700"/>
              <a:t>permitió</a:t>
            </a:r>
            <a:r>
              <a:rPr lang="en-US" sz="2700"/>
              <a:t> </a:t>
            </a:r>
            <a:r>
              <a:rPr lang="en-US" sz="2700"/>
              <a:t>solucionar</a:t>
            </a:r>
            <a:r>
              <a:rPr lang="en-US" sz="2700"/>
              <a:t> el problema. </a:t>
            </a:r>
            <a:endParaRPr sz="2700"/>
          </a:p>
        </p:txBody>
      </p:sp>
      <p:pic>
        <p:nvPicPr>
          <p:cNvPr id="61" name="Google Shape;61;g30489a21c28_0_25"/>
          <p:cNvPicPr preferRelativeResize="0"/>
          <p:nvPr/>
        </p:nvPicPr>
        <p:blipFill>
          <a:blip r:embed="rId3">
            <a:alphaModFix/>
          </a:blip>
          <a:stretch>
            <a:fillRect/>
          </a:stretch>
        </p:blipFill>
        <p:spPr>
          <a:xfrm>
            <a:off x="9109026" y="1008000"/>
            <a:ext cx="5521374" cy="5571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g306edf794e5_0_7"/>
          <p:cNvSpPr txBox="1"/>
          <p:nvPr/>
        </p:nvSpPr>
        <p:spPr>
          <a:xfrm>
            <a:off x="542850" y="476725"/>
            <a:ext cx="7498800" cy="11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a:t>Solución etiquetas verdes</a:t>
            </a:r>
            <a:endParaRPr b="1" sz="4000"/>
          </a:p>
        </p:txBody>
      </p:sp>
      <p:sp>
        <p:nvSpPr>
          <p:cNvPr id="67" name="Google Shape;67;g306edf794e5_0_7"/>
          <p:cNvSpPr txBox="1"/>
          <p:nvPr/>
        </p:nvSpPr>
        <p:spPr>
          <a:xfrm>
            <a:off x="896425" y="2355000"/>
            <a:ext cx="7342200" cy="48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a:t>Se recibió un reporte de la sucursal MIRAVALLE, El problema reportado era que no imprimía y el cajón no habría, la solución fue volver agregar la impresora a la pc y a microsip, lo que permitió solucionar el problema. </a:t>
            </a:r>
            <a:endParaRPr sz="2700"/>
          </a:p>
        </p:txBody>
      </p:sp>
      <p:pic>
        <p:nvPicPr>
          <p:cNvPr id="68" name="Google Shape;68;g306edf794e5_0_7"/>
          <p:cNvPicPr preferRelativeResize="0"/>
          <p:nvPr/>
        </p:nvPicPr>
        <p:blipFill>
          <a:blip r:embed="rId3">
            <a:alphaModFix/>
          </a:blip>
          <a:stretch>
            <a:fillRect/>
          </a:stretch>
        </p:blipFill>
        <p:spPr>
          <a:xfrm>
            <a:off x="9534925" y="618950"/>
            <a:ext cx="5095476" cy="67939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30489a21c28_0_46"/>
          <p:cNvSpPr txBox="1"/>
          <p:nvPr/>
        </p:nvSpPr>
        <p:spPr>
          <a:xfrm>
            <a:off x="542850" y="476725"/>
            <a:ext cx="7498800" cy="11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000">
                <a:solidFill>
                  <a:schemeClr val="dk1"/>
                </a:solidFill>
              </a:rPr>
              <a:t>Solución visualización cámaras</a:t>
            </a:r>
            <a:endParaRPr b="1" sz="4000"/>
          </a:p>
        </p:txBody>
      </p:sp>
      <p:sp>
        <p:nvSpPr>
          <p:cNvPr id="74" name="Google Shape;74;g30489a21c28_0_46"/>
          <p:cNvSpPr txBox="1"/>
          <p:nvPr/>
        </p:nvSpPr>
        <p:spPr>
          <a:xfrm>
            <a:off x="699425" y="2216600"/>
            <a:ext cx="7342200" cy="48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a:t>Se recibió un reporte de la sucursal MIRAVALLE </a:t>
            </a:r>
            <a:r>
              <a:rPr lang="en-US" sz="2700">
                <a:solidFill>
                  <a:schemeClr val="dk1"/>
                </a:solidFill>
              </a:rPr>
              <a:t>sobre un problema con la visualización de algunas cámaras en la televisión. Se soluciona prendiendo la televisión, se habia ido la luz y ya no se volvio a prender.</a:t>
            </a:r>
            <a:endParaRPr sz="2700">
              <a:solidFill>
                <a:schemeClr val="dk1"/>
              </a:solidFill>
            </a:endParaRPr>
          </a:p>
        </p:txBody>
      </p:sp>
      <p:pic>
        <p:nvPicPr>
          <p:cNvPr id="75" name="Google Shape;75;g30489a21c28_0_46"/>
          <p:cNvPicPr preferRelativeResize="0"/>
          <p:nvPr/>
        </p:nvPicPr>
        <p:blipFill>
          <a:blip r:embed="rId3">
            <a:alphaModFix/>
          </a:blip>
          <a:stretch>
            <a:fillRect/>
          </a:stretch>
        </p:blipFill>
        <p:spPr>
          <a:xfrm>
            <a:off x="8346425" y="1659925"/>
            <a:ext cx="6283976" cy="45284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306edf794e5_0_37"/>
          <p:cNvSpPr txBox="1"/>
          <p:nvPr/>
        </p:nvSpPr>
        <p:spPr>
          <a:xfrm>
            <a:off x="542850" y="476725"/>
            <a:ext cx="7498800" cy="11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000">
                <a:solidFill>
                  <a:schemeClr val="dk1"/>
                </a:solidFill>
              </a:rPr>
              <a:t>Solución punto de venta</a:t>
            </a:r>
            <a:endParaRPr b="1" sz="4000"/>
          </a:p>
        </p:txBody>
      </p:sp>
      <p:sp>
        <p:nvSpPr>
          <p:cNvPr id="81" name="Google Shape;81;g306edf794e5_0_37"/>
          <p:cNvSpPr txBox="1"/>
          <p:nvPr/>
        </p:nvSpPr>
        <p:spPr>
          <a:xfrm>
            <a:off x="699425" y="2216600"/>
            <a:ext cx="7342200" cy="48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a:t>Se recibió un reporte de la sucursal CTM </a:t>
            </a:r>
            <a:r>
              <a:rPr lang="en-US" sz="2700">
                <a:solidFill>
                  <a:schemeClr val="dk1"/>
                </a:solidFill>
              </a:rPr>
              <a:t>sobre un problema que no entraba al punto de venta, se </a:t>
            </a:r>
            <a:r>
              <a:rPr lang="en-US" sz="2700">
                <a:solidFill>
                  <a:schemeClr val="dk1"/>
                </a:solidFill>
              </a:rPr>
              <a:t>queda</a:t>
            </a:r>
            <a:r>
              <a:rPr lang="en-US" sz="2700">
                <a:solidFill>
                  <a:schemeClr val="dk1"/>
                </a:solidFill>
              </a:rPr>
              <a:t> cargando. Se soluciona desconectando </a:t>
            </a:r>
            <a:r>
              <a:rPr lang="en-US" sz="2700">
                <a:solidFill>
                  <a:schemeClr val="dk1"/>
                </a:solidFill>
              </a:rPr>
              <a:t>periféricos</a:t>
            </a:r>
            <a:r>
              <a:rPr lang="en-US" sz="2700">
                <a:solidFill>
                  <a:schemeClr val="dk1"/>
                </a:solidFill>
              </a:rPr>
              <a:t> y reiniciando el equipo.</a:t>
            </a:r>
            <a:endParaRPr sz="2700">
              <a:solidFill>
                <a:schemeClr val="dk1"/>
              </a:solidFill>
            </a:endParaRPr>
          </a:p>
        </p:txBody>
      </p:sp>
      <p:pic>
        <p:nvPicPr>
          <p:cNvPr id="82" name="Google Shape;82;g306edf794e5_0_37"/>
          <p:cNvPicPr preferRelativeResize="0"/>
          <p:nvPr/>
        </p:nvPicPr>
        <p:blipFill>
          <a:blip r:embed="rId3">
            <a:alphaModFix/>
          </a:blip>
          <a:stretch>
            <a:fillRect/>
          </a:stretch>
        </p:blipFill>
        <p:spPr>
          <a:xfrm>
            <a:off x="10928300" y="694875"/>
            <a:ext cx="3702101" cy="6581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2024-08-05T01:18:05Z</dcterms:created>
  <dc:creator>PptxGenJS</dc:creator>
</cp:coreProperties>
</file>